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75" r:id="rId6"/>
    <p:sldId id="276" r:id="rId7"/>
    <p:sldId id="277" r:id="rId8"/>
    <p:sldId id="260" r:id="rId9"/>
    <p:sldId id="261" r:id="rId10"/>
    <p:sldId id="264" r:id="rId11"/>
    <p:sldId id="265" r:id="rId12"/>
    <p:sldId id="266" r:id="rId13"/>
    <p:sldId id="267" r:id="rId14"/>
    <p:sldId id="268" r:id="rId15"/>
    <p:sldId id="269" r:id="rId16"/>
    <p:sldId id="270" r:id="rId17"/>
    <p:sldId id="263" r:id="rId18"/>
    <p:sldId id="271" r:id="rId19"/>
    <p:sldId id="272" r:id="rId20"/>
    <p:sldId id="273" r:id="rId21"/>
    <p:sldId id="274"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DM Sans" pitchFamily="2" charset="0"/>
      <p:regular r:id="rId28"/>
      <p:bold r:id="rId29"/>
      <p:italic r:id="rId30"/>
      <p:boldItalic r:id="rId31"/>
    </p:embeddedFont>
    <p:embeddedFont>
      <p:font typeface="DM Sans Bold" panose="020B060402020202020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AE12F8-ED9A-4FF0-A5EA-35C0B564B0EE}" v="1" dt="2023-09-15T13:48:36.649"/>
    <p1510:client id="{BD6F45A7-D7C2-494A-9AB7-2439BA8BC417}" v="852" dt="2023-09-15T12:40:13.577"/>
    <p1510:client id="{D14279A3-9DC0-481C-A2F2-1D2287770660}" v="14" dt="2023-09-15T12:45:51.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7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A5CA8-1F69-4445-9692-6F5AF54BB1C3}" type="datetimeFigureOut">
              <a:rPr lang="fr-FR" smtClean="0"/>
              <a:t>15/09/2023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672A7-6090-416B-B7C5-B29E8766DA26}" type="slidenum">
              <a:rPr lang="fr-FR" smtClean="0"/>
              <a:t>‹N°›</a:t>
            </a:fld>
            <a:endParaRPr lang="fr-FR"/>
          </a:p>
        </p:txBody>
      </p:sp>
    </p:spTree>
    <p:extLst>
      <p:ext uri="{BB962C8B-B14F-4D97-AF65-F5344CB8AC3E}">
        <p14:creationId xmlns:p14="http://schemas.microsoft.com/office/powerpoint/2010/main" val="1235502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C’est pareil que le mcd mais la on rajoute les clés étrangères, par exemple la clé étrangère </a:t>
            </a:r>
            <a:r>
              <a:rPr lang="fr-FR" err="1"/>
              <a:t>id_user</a:t>
            </a:r>
            <a:r>
              <a:rPr lang="fr-FR"/>
              <a:t> se reporte au champ id de la table user</a:t>
            </a:r>
          </a:p>
        </p:txBody>
      </p:sp>
      <p:sp>
        <p:nvSpPr>
          <p:cNvPr id="4" name="Espace réservé du numéro de diapositive 3"/>
          <p:cNvSpPr>
            <a:spLocks noGrp="1"/>
          </p:cNvSpPr>
          <p:nvPr>
            <p:ph type="sldNum" sz="quarter" idx="5"/>
          </p:nvPr>
        </p:nvSpPr>
        <p:spPr/>
        <p:txBody>
          <a:bodyPr/>
          <a:lstStyle/>
          <a:p>
            <a:fld id="{370672A7-6090-416B-B7C5-B29E8766DA26}" type="slidenum">
              <a:rPr lang="fr-FR" smtClean="0"/>
              <a:t>10</a:t>
            </a:fld>
            <a:endParaRPr lang="fr-FR"/>
          </a:p>
        </p:txBody>
      </p:sp>
    </p:spTree>
    <p:extLst>
      <p:ext uri="{BB962C8B-B14F-4D97-AF65-F5344CB8AC3E}">
        <p14:creationId xmlns:p14="http://schemas.microsoft.com/office/powerpoint/2010/main" val="426539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On fait une </a:t>
            </a:r>
            <a:r>
              <a:rPr lang="fr-FR" err="1"/>
              <a:t>requete</a:t>
            </a:r>
            <a:r>
              <a:rPr lang="fr-FR"/>
              <a:t> post sur l’api et il manque tous les champs lors de l’envoie du post</a:t>
            </a:r>
          </a:p>
        </p:txBody>
      </p:sp>
      <p:sp>
        <p:nvSpPr>
          <p:cNvPr id="4" name="Espace réservé du numéro de diapositive 3"/>
          <p:cNvSpPr>
            <a:spLocks noGrp="1"/>
          </p:cNvSpPr>
          <p:nvPr>
            <p:ph type="sldNum" sz="quarter" idx="5"/>
          </p:nvPr>
        </p:nvSpPr>
        <p:spPr/>
        <p:txBody>
          <a:bodyPr/>
          <a:lstStyle/>
          <a:p>
            <a:fld id="{370672A7-6090-416B-B7C5-B29E8766DA26}" type="slidenum">
              <a:rPr lang="fr-FR" smtClean="0"/>
              <a:t>12</a:t>
            </a:fld>
            <a:endParaRPr lang="fr-FR"/>
          </a:p>
        </p:txBody>
      </p:sp>
    </p:spTree>
    <p:extLst>
      <p:ext uri="{BB962C8B-B14F-4D97-AF65-F5344CB8AC3E}">
        <p14:creationId xmlns:p14="http://schemas.microsoft.com/office/powerpoint/2010/main" val="179392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Phpmyadmin</a:t>
            </a:r>
            <a:endParaRPr lang="fr-FR"/>
          </a:p>
        </p:txBody>
      </p:sp>
      <p:sp>
        <p:nvSpPr>
          <p:cNvPr id="4" name="Espace réservé du numéro de diapositive 3"/>
          <p:cNvSpPr>
            <a:spLocks noGrp="1"/>
          </p:cNvSpPr>
          <p:nvPr>
            <p:ph type="sldNum" sz="quarter" idx="5"/>
          </p:nvPr>
        </p:nvSpPr>
        <p:spPr/>
        <p:txBody>
          <a:bodyPr/>
          <a:lstStyle/>
          <a:p>
            <a:fld id="{370672A7-6090-416B-B7C5-B29E8766DA26}" type="slidenum">
              <a:rPr lang="fr-FR" smtClean="0"/>
              <a:t>13</a:t>
            </a:fld>
            <a:endParaRPr lang="fr-FR"/>
          </a:p>
        </p:txBody>
      </p:sp>
    </p:spTree>
    <p:extLst>
      <p:ext uri="{BB962C8B-B14F-4D97-AF65-F5344CB8AC3E}">
        <p14:creationId xmlns:p14="http://schemas.microsoft.com/office/powerpoint/2010/main" val="83184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3 </a:t>
            </a:r>
            <a:r>
              <a:rPr lang="fr-FR" err="1"/>
              <a:t>leds</a:t>
            </a:r>
            <a:r>
              <a:rPr lang="fr-FR"/>
              <a:t> sont </a:t>
            </a:r>
            <a:r>
              <a:rPr lang="fr-FR" err="1"/>
              <a:t>reliers</a:t>
            </a:r>
            <a:r>
              <a:rPr lang="fr-FR"/>
              <a:t> à l’’analogique 13 12 11 et qui définisse l’</a:t>
            </a:r>
            <a:r>
              <a:rPr lang="fr-FR" err="1"/>
              <a:t>etat</a:t>
            </a:r>
            <a:r>
              <a:rPr lang="fr-FR"/>
              <a:t> de la carte, la bleue </a:t>
            </a:r>
            <a:r>
              <a:rPr lang="fr-FR" err="1"/>
              <a:t>clignontant</a:t>
            </a:r>
            <a:r>
              <a:rPr lang="fr-FR"/>
              <a:t> </a:t>
            </a:r>
            <a:r>
              <a:rPr lang="fr-FR" err="1"/>
              <a:t>cest</a:t>
            </a:r>
            <a:r>
              <a:rPr lang="fr-FR"/>
              <a:t> en cours de connexion, bleu continu connecté, rouge erreur sur l’envoie de la </a:t>
            </a:r>
            <a:r>
              <a:rPr lang="fr-FR" err="1"/>
              <a:t>requete</a:t>
            </a:r>
            <a:r>
              <a:rPr lang="fr-FR"/>
              <a:t> et vert envoie de la </a:t>
            </a:r>
            <a:r>
              <a:rPr lang="fr-FR" err="1"/>
              <a:t>requete</a:t>
            </a:r>
            <a:r>
              <a:rPr lang="fr-FR"/>
              <a:t> </a:t>
            </a:r>
            <a:r>
              <a:rPr lang="fr-FR" err="1"/>
              <a:t>reussie</a:t>
            </a:r>
            <a:endParaRPr lang="fr-FR"/>
          </a:p>
        </p:txBody>
      </p:sp>
      <p:sp>
        <p:nvSpPr>
          <p:cNvPr id="4" name="Espace réservé du numéro de diapositive 3"/>
          <p:cNvSpPr>
            <a:spLocks noGrp="1"/>
          </p:cNvSpPr>
          <p:nvPr>
            <p:ph type="sldNum" sz="quarter" idx="5"/>
          </p:nvPr>
        </p:nvSpPr>
        <p:spPr/>
        <p:txBody>
          <a:bodyPr/>
          <a:lstStyle/>
          <a:p>
            <a:fld id="{370672A7-6090-416B-B7C5-B29E8766DA26}" type="slidenum">
              <a:rPr lang="fr-FR" smtClean="0"/>
              <a:t>14</a:t>
            </a:fld>
            <a:endParaRPr lang="fr-FR"/>
          </a:p>
        </p:txBody>
      </p:sp>
    </p:spTree>
    <p:extLst>
      <p:ext uri="{BB962C8B-B14F-4D97-AF65-F5344CB8AC3E}">
        <p14:creationId xmlns:p14="http://schemas.microsoft.com/office/powerpoint/2010/main" val="4094462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Connected</a:t>
            </a:r>
            <a:r>
              <a:rPr lang="fr-FR"/>
              <a:t> to wifi, ensuite les 3 valeurs qui sont envoyés dans la </a:t>
            </a:r>
            <a:r>
              <a:rPr lang="fr-FR" err="1"/>
              <a:t>bdd</a:t>
            </a:r>
            <a:r>
              <a:rPr lang="fr-FR"/>
              <a:t>, et en dernier le résultat de la </a:t>
            </a:r>
            <a:r>
              <a:rPr lang="fr-FR" err="1"/>
              <a:t>requete</a:t>
            </a:r>
            <a:endParaRPr lang="fr-FR"/>
          </a:p>
        </p:txBody>
      </p:sp>
      <p:sp>
        <p:nvSpPr>
          <p:cNvPr id="4" name="Espace réservé du numéro de diapositive 3"/>
          <p:cNvSpPr>
            <a:spLocks noGrp="1"/>
          </p:cNvSpPr>
          <p:nvPr>
            <p:ph type="sldNum" sz="quarter" idx="5"/>
          </p:nvPr>
        </p:nvSpPr>
        <p:spPr/>
        <p:txBody>
          <a:bodyPr/>
          <a:lstStyle/>
          <a:p>
            <a:fld id="{370672A7-6090-416B-B7C5-B29E8766DA26}" type="slidenum">
              <a:rPr lang="fr-FR" smtClean="0"/>
              <a:t>16</a:t>
            </a:fld>
            <a:endParaRPr lang="fr-FR"/>
          </a:p>
        </p:txBody>
      </p:sp>
    </p:spTree>
    <p:extLst>
      <p:ext uri="{BB962C8B-B14F-4D97-AF65-F5344CB8AC3E}">
        <p14:creationId xmlns:p14="http://schemas.microsoft.com/office/powerpoint/2010/main" val="2348533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Page d’accueil, menu déroulant avec les options, quand on clique sur les plantes on a les données, en dernier l’</a:t>
            </a:r>
            <a:r>
              <a:rPr lang="fr-FR" err="1"/>
              <a:t>etat</a:t>
            </a:r>
            <a:r>
              <a:rPr lang="fr-FR"/>
              <a:t> de la plante</a:t>
            </a:r>
          </a:p>
        </p:txBody>
      </p:sp>
      <p:sp>
        <p:nvSpPr>
          <p:cNvPr id="4" name="Espace réservé du numéro de diapositive 3"/>
          <p:cNvSpPr>
            <a:spLocks noGrp="1"/>
          </p:cNvSpPr>
          <p:nvPr>
            <p:ph type="sldNum" sz="quarter" idx="5"/>
          </p:nvPr>
        </p:nvSpPr>
        <p:spPr/>
        <p:txBody>
          <a:bodyPr/>
          <a:lstStyle/>
          <a:p>
            <a:fld id="{370672A7-6090-416B-B7C5-B29E8766DA26}" type="slidenum">
              <a:rPr lang="fr-FR" smtClean="0"/>
              <a:t>17</a:t>
            </a:fld>
            <a:endParaRPr lang="fr-FR"/>
          </a:p>
        </p:txBody>
      </p:sp>
    </p:spTree>
    <p:extLst>
      <p:ext uri="{BB962C8B-B14F-4D97-AF65-F5344CB8AC3E}">
        <p14:creationId xmlns:p14="http://schemas.microsoft.com/office/powerpoint/2010/main" val="2788211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On retrouve la page d’accueil et le menu qu’on avait prévu de base, et dans le menu nous avons 2 champs, accueil et mes plantes</a:t>
            </a:r>
          </a:p>
        </p:txBody>
      </p:sp>
      <p:sp>
        <p:nvSpPr>
          <p:cNvPr id="4" name="Espace réservé du numéro de diapositive 3"/>
          <p:cNvSpPr>
            <a:spLocks noGrp="1"/>
          </p:cNvSpPr>
          <p:nvPr>
            <p:ph type="sldNum" sz="quarter" idx="5"/>
          </p:nvPr>
        </p:nvSpPr>
        <p:spPr/>
        <p:txBody>
          <a:bodyPr/>
          <a:lstStyle/>
          <a:p>
            <a:fld id="{370672A7-6090-416B-B7C5-B29E8766DA26}" type="slidenum">
              <a:rPr lang="fr-FR" smtClean="0"/>
              <a:t>18</a:t>
            </a:fld>
            <a:endParaRPr lang="fr-FR"/>
          </a:p>
        </p:txBody>
      </p:sp>
    </p:spTree>
    <p:extLst>
      <p:ext uri="{BB962C8B-B14F-4D97-AF65-F5344CB8AC3E}">
        <p14:creationId xmlns:p14="http://schemas.microsoft.com/office/powerpoint/2010/main" val="7997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nous l’historique de la plante 2</a:t>
            </a:r>
          </a:p>
        </p:txBody>
      </p:sp>
      <p:sp>
        <p:nvSpPr>
          <p:cNvPr id="4" name="Espace réservé du numéro de diapositive 3"/>
          <p:cNvSpPr>
            <a:spLocks noGrp="1"/>
          </p:cNvSpPr>
          <p:nvPr>
            <p:ph type="sldNum" sz="quarter" idx="5"/>
          </p:nvPr>
        </p:nvSpPr>
        <p:spPr/>
        <p:txBody>
          <a:bodyPr/>
          <a:lstStyle/>
          <a:p>
            <a:fld id="{370672A7-6090-416B-B7C5-B29E8766DA26}" type="slidenum">
              <a:rPr lang="fr-FR" smtClean="0"/>
              <a:t>21</a:t>
            </a:fld>
            <a:endParaRPr lang="fr-FR"/>
          </a:p>
        </p:txBody>
      </p:sp>
    </p:spTree>
    <p:extLst>
      <p:ext uri="{BB962C8B-B14F-4D97-AF65-F5344CB8AC3E}">
        <p14:creationId xmlns:p14="http://schemas.microsoft.com/office/powerpoint/2010/main" val="304959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17280861" flipH="1">
            <a:off x="1945912" y="-6270945"/>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txBody>
          <a:bodyPr/>
          <a:lstStyle/>
          <a:p>
            <a:endParaRPr lang="fr-FR"/>
          </a:p>
        </p:txBody>
      </p:sp>
      <p:sp>
        <p:nvSpPr>
          <p:cNvPr id="3" name="AutoShape 3"/>
          <p:cNvSpPr/>
          <p:nvPr/>
        </p:nvSpPr>
        <p:spPr>
          <a:xfrm rot="1008">
            <a:off x="1028700" y="7129449"/>
            <a:ext cx="16230601" cy="0"/>
          </a:xfrm>
          <a:prstGeom prst="line">
            <a:avLst/>
          </a:prstGeom>
          <a:ln w="9525" cap="flat">
            <a:solidFill>
              <a:srgbClr val="000000"/>
            </a:solidFill>
            <a:prstDash val="solid"/>
            <a:headEnd type="none" w="sm" len="sm"/>
            <a:tailEnd type="none" w="sm" len="sm"/>
          </a:ln>
        </p:spPr>
        <p:txBody>
          <a:bodyPr/>
          <a:lstStyle/>
          <a:p>
            <a:endParaRPr lang="fr-FR"/>
          </a:p>
        </p:txBody>
      </p:sp>
      <p:sp>
        <p:nvSpPr>
          <p:cNvPr id="4" name="Freeform 4"/>
          <p:cNvSpPr/>
          <p:nvPr/>
        </p:nvSpPr>
        <p:spPr>
          <a:xfrm>
            <a:off x="963106" y="834905"/>
            <a:ext cx="835388" cy="835388"/>
          </a:xfrm>
          <a:custGeom>
            <a:avLst/>
            <a:gdLst/>
            <a:ahLst/>
            <a:cxnLst/>
            <a:rect l="l" t="t" r="r" b="b"/>
            <a:pathLst>
              <a:path w="835388" h="835388">
                <a:moveTo>
                  <a:pt x="0" y="0"/>
                </a:moveTo>
                <a:lnTo>
                  <a:pt x="835388" y="0"/>
                </a:lnTo>
                <a:lnTo>
                  <a:pt x="835388" y="835388"/>
                </a:lnTo>
                <a:lnTo>
                  <a:pt x="0" y="835388"/>
                </a:lnTo>
                <a:lnTo>
                  <a:pt x="0" y="0"/>
                </a:lnTo>
                <a:close/>
              </a:path>
            </a:pathLst>
          </a:custGeom>
          <a:blipFill>
            <a:blip r:embed="rId3"/>
            <a:stretch>
              <a:fillRect/>
            </a:stretch>
          </a:blipFill>
        </p:spPr>
        <p:txBody>
          <a:bodyPr/>
          <a:lstStyle/>
          <a:p>
            <a:endParaRPr lang="fr-FR"/>
          </a:p>
        </p:txBody>
      </p:sp>
      <p:grpSp>
        <p:nvGrpSpPr>
          <p:cNvPr id="6" name="Group 6"/>
          <p:cNvGrpSpPr/>
          <p:nvPr/>
        </p:nvGrpSpPr>
        <p:grpSpPr>
          <a:xfrm>
            <a:off x="1873734" y="2732194"/>
            <a:ext cx="14540532" cy="3057519"/>
            <a:chOff x="0" y="0"/>
            <a:chExt cx="19387375" cy="4076692"/>
          </a:xfrm>
        </p:grpSpPr>
        <p:sp>
          <p:nvSpPr>
            <p:cNvPr id="7" name="TextBox 7"/>
            <p:cNvSpPr txBox="1"/>
            <p:nvPr/>
          </p:nvSpPr>
          <p:spPr>
            <a:xfrm>
              <a:off x="0" y="314325"/>
              <a:ext cx="19387375" cy="2206625"/>
            </a:xfrm>
            <a:prstGeom prst="rect">
              <a:avLst/>
            </a:prstGeom>
          </p:spPr>
          <p:txBody>
            <a:bodyPr lIns="0" tIns="0" rIns="0" bIns="0" rtlCol="0" anchor="t">
              <a:spAutoFit/>
            </a:bodyPr>
            <a:lstStyle/>
            <a:p>
              <a:pPr algn="ctr">
                <a:lnSpc>
                  <a:spcPts val="13020"/>
                </a:lnSpc>
              </a:pPr>
              <a:r>
                <a:rPr lang="en-US" sz="10850">
                  <a:solidFill>
                    <a:srgbClr val="000000"/>
                  </a:solidFill>
                  <a:latin typeface="DM Sans Bold"/>
                </a:rPr>
                <a:t>Iplant</a:t>
              </a:r>
            </a:p>
          </p:txBody>
        </p:sp>
        <p:sp>
          <p:nvSpPr>
            <p:cNvPr id="8" name="TextBox 8"/>
            <p:cNvSpPr txBox="1"/>
            <p:nvPr/>
          </p:nvSpPr>
          <p:spPr>
            <a:xfrm>
              <a:off x="0" y="3400417"/>
              <a:ext cx="19387375" cy="676275"/>
            </a:xfrm>
            <a:prstGeom prst="rect">
              <a:avLst/>
            </a:prstGeom>
          </p:spPr>
          <p:txBody>
            <a:bodyPr lIns="0" tIns="0" rIns="0" bIns="0" rtlCol="0" anchor="t">
              <a:spAutoFit/>
            </a:bodyPr>
            <a:lstStyle/>
            <a:p>
              <a:pPr algn="ctr">
                <a:lnSpc>
                  <a:spcPts val="4200"/>
                </a:lnSpc>
              </a:pPr>
              <a:r>
                <a:rPr lang="en-US" sz="3000">
                  <a:solidFill>
                    <a:srgbClr val="000000"/>
                  </a:solidFill>
                  <a:latin typeface="DM Sans"/>
                </a:rPr>
                <a:t>Le potager connecté</a:t>
              </a:r>
            </a:p>
          </p:txBody>
        </p:sp>
      </p:grpSp>
      <p:sp>
        <p:nvSpPr>
          <p:cNvPr id="9" name="TextBox 9"/>
          <p:cNvSpPr txBox="1"/>
          <p:nvPr/>
        </p:nvSpPr>
        <p:spPr>
          <a:xfrm>
            <a:off x="1028700" y="7640955"/>
            <a:ext cx="5306212" cy="1590675"/>
          </a:xfrm>
          <a:prstGeom prst="rect">
            <a:avLst/>
          </a:prstGeom>
        </p:spPr>
        <p:txBody>
          <a:bodyPr lIns="0" tIns="0" rIns="0" bIns="0" rtlCol="0" anchor="t">
            <a:spAutoFit/>
          </a:bodyPr>
          <a:lstStyle/>
          <a:p>
            <a:pPr>
              <a:lnSpc>
                <a:spcPts val="4200"/>
              </a:lnSpc>
            </a:pPr>
            <a:r>
              <a:rPr lang="en-US" sz="3000">
                <a:solidFill>
                  <a:srgbClr val="000000"/>
                </a:solidFill>
                <a:latin typeface="DM Sans Bold"/>
              </a:rPr>
              <a:t>ARRAR Sabri</a:t>
            </a:r>
          </a:p>
          <a:p>
            <a:pPr>
              <a:lnSpc>
                <a:spcPts val="4200"/>
              </a:lnSpc>
            </a:pPr>
            <a:r>
              <a:rPr lang="en-US" sz="3000">
                <a:solidFill>
                  <a:srgbClr val="000000"/>
                </a:solidFill>
                <a:latin typeface="DM Sans Bold"/>
              </a:rPr>
              <a:t>KERVICHE Maël</a:t>
            </a:r>
          </a:p>
          <a:p>
            <a:pPr>
              <a:lnSpc>
                <a:spcPts val="4200"/>
              </a:lnSpc>
            </a:pPr>
            <a:r>
              <a:rPr lang="en-US" sz="3000">
                <a:solidFill>
                  <a:srgbClr val="000000"/>
                </a:solidFill>
                <a:latin typeface="DM Sans Bold"/>
              </a:rPr>
              <a:t>OUADAH Zakarya</a:t>
            </a:r>
          </a:p>
        </p:txBody>
      </p:sp>
      <p:sp>
        <p:nvSpPr>
          <p:cNvPr id="10" name="TextBox 10"/>
          <p:cNvSpPr txBox="1"/>
          <p:nvPr/>
        </p:nvSpPr>
        <p:spPr>
          <a:xfrm>
            <a:off x="14361465" y="8174355"/>
            <a:ext cx="2897835" cy="523875"/>
          </a:xfrm>
          <a:prstGeom prst="rect">
            <a:avLst/>
          </a:prstGeom>
        </p:spPr>
        <p:txBody>
          <a:bodyPr lIns="0" tIns="0" rIns="0" bIns="0" rtlCol="0" anchor="t">
            <a:spAutoFit/>
          </a:bodyPr>
          <a:lstStyle/>
          <a:p>
            <a:pPr>
              <a:lnSpc>
                <a:spcPts val="4200"/>
              </a:lnSpc>
            </a:pPr>
            <a:r>
              <a:rPr lang="en-US" sz="3000">
                <a:solidFill>
                  <a:srgbClr val="000000"/>
                </a:solidFill>
                <a:latin typeface="DM Sans Bold"/>
              </a:rPr>
              <a:t>Master MS2D</a:t>
            </a:r>
          </a:p>
        </p:txBody>
      </p:sp>
      <p:sp>
        <p:nvSpPr>
          <p:cNvPr id="11" name="TextBox 11"/>
          <p:cNvSpPr txBox="1"/>
          <p:nvPr/>
        </p:nvSpPr>
        <p:spPr>
          <a:xfrm>
            <a:off x="1798494" y="1081784"/>
            <a:ext cx="4066807" cy="313055"/>
          </a:xfrm>
          <a:prstGeom prst="rect">
            <a:avLst/>
          </a:prstGeom>
        </p:spPr>
        <p:txBody>
          <a:bodyPr lIns="0" tIns="0" rIns="0" bIns="0" rtlCol="0" anchor="t">
            <a:spAutoFit/>
          </a:bodyPr>
          <a:lstStyle/>
          <a:p>
            <a:pPr>
              <a:lnSpc>
                <a:spcPts val="2695"/>
              </a:lnSpc>
            </a:pPr>
            <a:r>
              <a:rPr lang="en-US" sz="1925" spc="38">
                <a:solidFill>
                  <a:srgbClr val="000000"/>
                </a:solidFill>
                <a:latin typeface="DM Sans Bold"/>
              </a:rPr>
              <a:t>LYCÉE 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3"/>
            <a:stretch>
              <a:fillRect/>
            </a:stretch>
          </a:blipFill>
        </p:spPr>
        <p:txBody>
          <a:bodyPr/>
          <a:lstStyle/>
          <a:p>
            <a:endParaRPr lang="fr-FR"/>
          </a:p>
        </p:txBody>
      </p:sp>
      <p:sp>
        <p:nvSpPr>
          <p:cNvPr id="3" name="TextBox 3"/>
          <p:cNvSpPr txBox="1"/>
          <p:nvPr/>
        </p:nvSpPr>
        <p:spPr>
          <a:xfrm>
            <a:off x="1409573" y="1473524"/>
            <a:ext cx="15468932" cy="919867"/>
          </a:xfrm>
          <a:prstGeom prst="rect">
            <a:avLst/>
          </a:prstGeom>
        </p:spPr>
        <p:txBody>
          <a:bodyPr wrap="square" lIns="0" tIns="0" rIns="0" bIns="0" rtlCol="0" anchor="t">
            <a:spAutoFit/>
          </a:bodyPr>
          <a:lstStyle/>
          <a:p>
            <a:pPr>
              <a:lnSpc>
                <a:spcPts val="7289"/>
              </a:lnSpc>
              <a:spcBef>
                <a:spcPct val="0"/>
              </a:spcBef>
            </a:pPr>
            <a:r>
              <a:rPr lang="en-US" sz="6050">
                <a:solidFill>
                  <a:srgbClr val="000000"/>
                </a:solidFill>
                <a:latin typeface="DM Sans Bold"/>
              </a:rPr>
              <a:t>API REST &amp; Base de données</a:t>
            </a:r>
            <a:endParaRPr lang="fr-F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5" name="Titre 4">
            <a:extLst>
              <a:ext uri="{FF2B5EF4-FFF2-40B4-BE49-F238E27FC236}">
                <a16:creationId xmlns:a16="http://schemas.microsoft.com/office/drawing/2014/main" id="{CE6C64F8-C9C7-8533-9FF9-F2E856E1A9C3}"/>
              </a:ext>
            </a:extLst>
          </p:cNvPr>
          <p:cNvSpPr>
            <a:spLocks noGrp="1"/>
          </p:cNvSpPr>
          <p:nvPr>
            <p:ph type="ctrTitle"/>
          </p:nvPr>
        </p:nvSpPr>
        <p:spPr>
          <a:xfrm>
            <a:off x="1411941" y="1969060"/>
            <a:ext cx="7772400" cy="1470025"/>
          </a:xfrm>
        </p:spPr>
        <p:txBody>
          <a:bodyPr/>
          <a:lstStyle/>
          <a:p>
            <a:pPr algn="l"/>
            <a:r>
              <a:rPr lang="fr-FR">
                <a:cs typeface="Calibri"/>
              </a:rPr>
              <a:t>Modèle Logique de Données</a:t>
            </a:r>
            <a:endParaRPr lang="fr-FR"/>
          </a:p>
        </p:txBody>
      </p:sp>
      <p:pic>
        <p:nvPicPr>
          <p:cNvPr id="6" name="Image 5" descr="Une image contenant texte, capture d’écran, Police&#10;&#10;Description générée automatiquement">
            <a:extLst>
              <a:ext uri="{FF2B5EF4-FFF2-40B4-BE49-F238E27FC236}">
                <a16:creationId xmlns:a16="http://schemas.microsoft.com/office/drawing/2014/main" id="{F34EED30-7E3D-EA0F-EF43-A3928E8E918E}"/>
              </a:ext>
            </a:extLst>
          </p:cNvPr>
          <p:cNvPicPr>
            <a:picLocks noChangeAspect="1"/>
          </p:cNvPicPr>
          <p:nvPr/>
        </p:nvPicPr>
        <p:blipFill>
          <a:blip r:embed="rId4"/>
          <a:stretch>
            <a:fillRect/>
          </a:stretch>
        </p:blipFill>
        <p:spPr>
          <a:xfrm>
            <a:off x="2433918" y="3190305"/>
            <a:ext cx="12720917" cy="7039556"/>
          </a:xfrm>
          <a:prstGeom prst="rect">
            <a:avLst/>
          </a:prstGeom>
        </p:spPr>
      </p:pic>
    </p:spTree>
    <p:extLst>
      <p:ext uri="{BB962C8B-B14F-4D97-AF65-F5344CB8AC3E}">
        <p14:creationId xmlns:p14="http://schemas.microsoft.com/office/powerpoint/2010/main" val="185060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409573" y="1473524"/>
            <a:ext cx="15468932" cy="919867"/>
          </a:xfrm>
          <a:prstGeom prst="rect">
            <a:avLst/>
          </a:prstGeom>
        </p:spPr>
        <p:txBody>
          <a:bodyPr wrap="square" lIns="0" tIns="0" rIns="0" bIns="0" rtlCol="0" anchor="t">
            <a:spAutoFit/>
          </a:bodyPr>
          <a:lstStyle/>
          <a:p>
            <a:pPr>
              <a:lnSpc>
                <a:spcPts val="7289"/>
              </a:lnSpc>
              <a:spcBef>
                <a:spcPct val="0"/>
              </a:spcBef>
            </a:pPr>
            <a:r>
              <a:rPr lang="en-US" sz="6050">
                <a:solidFill>
                  <a:srgbClr val="000000"/>
                </a:solidFill>
                <a:latin typeface="DM Sans Bold"/>
              </a:rPr>
              <a:t>API REST &amp; Base de données</a:t>
            </a:r>
            <a:endParaRPr lang="fr-F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5" name="Titre 4">
            <a:extLst>
              <a:ext uri="{FF2B5EF4-FFF2-40B4-BE49-F238E27FC236}">
                <a16:creationId xmlns:a16="http://schemas.microsoft.com/office/drawing/2014/main" id="{CE6C64F8-C9C7-8533-9FF9-F2E856E1A9C3}"/>
              </a:ext>
            </a:extLst>
          </p:cNvPr>
          <p:cNvSpPr>
            <a:spLocks noGrp="1"/>
          </p:cNvSpPr>
          <p:nvPr>
            <p:ph type="ctrTitle"/>
          </p:nvPr>
        </p:nvSpPr>
        <p:spPr>
          <a:xfrm>
            <a:off x="1411941" y="1969060"/>
            <a:ext cx="3281083" cy="1470025"/>
          </a:xfrm>
        </p:spPr>
        <p:txBody>
          <a:bodyPr/>
          <a:lstStyle/>
          <a:p>
            <a:pPr algn="l"/>
            <a:r>
              <a:rPr lang="fr-FR">
                <a:cs typeface="Calibri"/>
              </a:rPr>
              <a:t>Code &amp; Tests</a:t>
            </a:r>
          </a:p>
        </p:txBody>
      </p:sp>
      <p:sp>
        <p:nvSpPr>
          <p:cNvPr id="6" name="ZoneTexte 5">
            <a:extLst>
              <a:ext uri="{FF2B5EF4-FFF2-40B4-BE49-F238E27FC236}">
                <a16:creationId xmlns:a16="http://schemas.microsoft.com/office/drawing/2014/main" id="{256BF5A4-AFD8-6D27-9A74-2C162437AE39}"/>
              </a:ext>
            </a:extLst>
          </p:cNvPr>
          <p:cNvSpPr txBox="1"/>
          <p:nvPr/>
        </p:nvSpPr>
        <p:spPr>
          <a:xfrm>
            <a:off x="1411941" y="2958353"/>
            <a:ext cx="49754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ea typeface="+mn-lt"/>
                <a:cs typeface="+mn-lt"/>
              </a:rPr>
              <a:t>https://github.com/Elysio3/iplant/tree/api-master</a:t>
            </a:r>
            <a:endParaRPr lang="fr-FR"/>
          </a:p>
        </p:txBody>
      </p:sp>
      <p:pic>
        <p:nvPicPr>
          <p:cNvPr id="7" name="Image 6" descr="Une image contenant capture d’écran, texte, logiciel, Logiciel multimédia&#10;&#10;Description générée automatiquement">
            <a:extLst>
              <a:ext uri="{FF2B5EF4-FFF2-40B4-BE49-F238E27FC236}">
                <a16:creationId xmlns:a16="http://schemas.microsoft.com/office/drawing/2014/main" id="{EE0B05A9-9CE2-A34F-FBEE-75A3D26DB865}"/>
              </a:ext>
            </a:extLst>
          </p:cNvPr>
          <p:cNvPicPr>
            <a:picLocks noChangeAspect="1"/>
          </p:cNvPicPr>
          <p:nvPr/>
        </p:nvPicPr>
        <p:blipFill>
          <a:blip r:embed="rId3"/>
          <a:stretch>
            <a:fillRect/>
          </a:stretch>
        </p:blipFill>
        <p:spPr>
          <a:xfrm>
            <a:off x="3307977" y="3379483"/>
            <a:ext cx="11788943" cy="6891173"/>
          </a:xfrm>
          <a:prstGeom prst="rect">
            <a:avLst/>
          </a:prstGeom>
        </p:spPr>
      </p:pic>
    </p:spTree>
    <p:extLst>
      <p:ext uri="{BB962C8B-B14F-4D97-AF65-F5344CB8AC3E}">
        <p14:creationId xmlns:p14="http://schemas.microsoft.com/office/powerpoint/2010/main" val="11537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3"/>
            <a:stretch>
              <a:fillRect/>
            </a:stretch>
          </a:blipFill>
        </p:spPr>
        <p:txBody>
          <a:bodyPr/>
          <a:lstStyle/>
          <a:p>
            <a:endParaRPr lang="fr-FR"/>
          </a:p>
        </p:txBody>
      </p:sp>
      <p:sp>
        <p:nvSpPr>
          <p:cNvPr id="3" name="TextBox 3"/>
          <p:cNvSpPr txBox="1"/>
          <p:nvPr/>
        </p:nvSpPr>
        <p:spPr>
          <a:xfrm>
            <a:off x="1409573" y="1473524"/>
            <a:ext cx="15468932" cy="919867"/>
          </a:xfrm>
          <a:prstGeom prst="rect">
            <a:avLst/>
          </a:prstGeom>
        </p:spPr>
        <p:txBody>
          <a:bodyPr wrap="square" lIns="0" tIns="0" rIns="0" bIns="0" rtlCol="0" anchor="t">
            <a:spAutoFit/>
          </a:bodyPr>
          <a:lstStyle/>
          <a:p>
            <a:pPr>
              <a:lnSpc>
                <a:spcPts val="7289"/>
              </a:lnSpc>
              <a:spcBef>
                <a:spcPct val="0"/>
              </a:spcBef>
            </a:pPr>
            <a:r>
              <a:rPr lang="en-US" sz="6050">
                <a:solidFill>
                  <a:srgbClr val="000000"/>
                </a:solidFill>
                <a:latin typeface="DM Sans Bold"/>
              </a:rPr>
              <a:t>API REST &amp; Base de données</a:t>
            </a:r>
            <a:endParaRPr lang="fr-F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5" name="Titre 4">
            <a:extLst>
              <a:ext uri="{FF2B5EF4-FFF2-40B4-BE49-F238E27FC236}">
                <a16:creationId xmlns:a16="http://schemas.microsoft.com/office/drawing/2014/main" id="{CE6C64F8-C9C7-8533-9FF9-F2E856E1A9C3}"/>
              </a:ext>
            </a:extLst>
          </p:cNvPr>
          <p:cNvSpPr>
            <a:spLocks noGrp="1"/>
          </p:cNvSpPr>
          <p:nvPr>
            <p:ph type="ctrTitle"/>
          </p:nvPr>
        </p:nvSpPr>
        <p:spPr>
          <a:xfrm>
            <a:off x="1411941" y="1969060"/>
            <a:ext cx="3281083" cy="1470025"/>
          </a:xfrm>
        </p:spPr>
        <p:txBody>
          <a:bodyPr/>
          <a:lstStyle/>
          <a:p>
            <a:pPr algn="l"/>
            <a:r>
              <a:rPr lang="fr-FR">
                <a:cs typeface="Calibri"/>
              </a:rPr>
              <a:t>Code &amp; Tests</a:t>
            </a:r>
            <a:endParaRPr lang="fr-FR"/>
          </a:p>
        </p:txBody>
      </p:sp>
      <p:sp>
        <p:nvSpPr>
          <p:cNvPr id="6" name="ZoneTexte 5">
            <a:extLst>
              <a:ext uri="{FF2B5EF4-FFF2-40B4-BE49-F238E27FC236}">
                <a16:creationId xmlns:a16="http://schemas.microsoft.com/office/drawing/2014/main" id="{256BF5A4-AFD8-6D27-9A74-2C162437AE39}"/>
              </a:ext>
            </a:extLst>
          </p:cNvPr>
          <p:cNvSpPr txBox="1"/>
          <p:nvPr/>
        </p:nvSpPr>
        <p:spPr>
          <a:xfrm>
            <a:off x="1411941" y="3079376"/>
            <a:ext cx="49754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ea typeface="+mn-lt"/>
                <a:cs typeface="+mn-lt"/>
              </a:rPr>
              <a:t>https://github.com/Elysio3/iplant/tree/api-master</a:t>
            </a:r>
            <a:endParaRPr lang="fr-FR"/>
          </a:p>
        </p:txBody>
      </p:sp>
      <p:pic>
        <p:nvPicPr>
          <p:cNvPr id="8" name="Image 7" descr="Une image contenant texte, capture d’écran, logiciel, Logiciel multimédia&#10;&#10;Description générée automatiquement">
            <a:extLst>
              <a:ext uri="{FF2B5EF4-FFF2-40B4-BE49-F238E27FC236}">
                <a16:creationId xmlns:a16="http://schemas.microsoft.com/office/drawing/2014/main" id="{1642B229-24FD-3BFA-4ADA-8FC813519516}"/>
              </a:ext>
            </a:extLst>
          </p:cNvPr>
          <p:cNvPicPr>
            <a:picLocks noChangeAspect="1"/>
          </p:cNvPicPr>
          <p:nvPr/>
        </p:nvPicPr>
        <p:blipFill>
          <a:blip r:embed="rId4"/>
          <a:stretch>
            <a:fillRect/>
          </a:stretch>
        </p:blipFill>
        <p:spPr>
          <a:xfrm>
            <a:off x="3509682" y="3535312"/>
            <a:ext cx="10784541" cy="6403329"/>
          </a:xfrm>
          <a:prstGeom prst="rect">
            <a:avLst/>
          </a:prstGeom>
        </p:spPr>
      </p:pic>
    </p:spTree>
    <p:extLst>
      <p:ext uri="{BB962C8B-B14F-4D97-AF65-F5344CB8AC3E}">
        <p14:creationId xmlns:p14="http://schemas.microsoft.com/office/powerpoint/2010/main" val="2369992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3"/>
            <a:stretch>
              <a:fillRect/>
            </a:stretch>
          </a:blipFill>
        </p:spPr>
        <p:txBody>
          <a:bodyPr/>
          <a:lstStyle/>
          <a:p>
            <a:endParaRPr lang="fr-FR"/>
          </a:p>
        </p:txBody>
      </p:sp>
      <p:sp>
        <p:nvSpPr>
          <p:cNvPr id="3" name="TextBox 3"/>
          <p:cNvSpPr txBox="1"/>
          <p:nvPr/>
        </p:nvSpPr>
        <p:spPr>
          <a:xfrm>
            <a:off x="1409573" y="1473524"/>
            <a:ext cx="15468932" cy="919867"/>
          </a:xfrm>
          <a:prstGeom prst="rect">
            <a:avLst/>
          </a:prstGeom>
        </p:spPr>
        <p:txBody>
          <a:bodyPr wrap="square" lIns="0" tIns="0" rIns="0" bIns="0" rtlCol="0" anchor="t">
            <a:spAutoFit/>
          </a:bodyPr>
          <a:lstStyle/>
          <a:p>
            <a:pPr>
              <a:lnSpc>
                <a:spcPts val="7289"/>
              </a:lnSpc>
              <a:spcBef>
                <a:spcPct val="0"/>
              </a:spcBef>
            </a:pPr>
            <a:r>
              <a:rPr lang="en-US" sz="6050">
                <a:solidFill>
                  <a:srgbClr val="000000"/>
                </a:solidFill>
                <a:latin typeface="DM Sans Bold"/>
              </a:rPr>
              <a:t>API REST &amp; Base de données</a:t>
            </a:r>
            <a:endParaRPr lang="fr-F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5" name="Titre 4">
            <a:extLst>
              <a:ext uri="{FF2B5EF4-FFF2-40B4-BE49-F238E27FC236}">
                <a16:creationId xmlns:a16="http://schemas.microsoft.com/office/drawing/2014/main" id="{CE6C64F8-C9C7-8533-9FF9-F2E856E1A9C3}"/>
              </a:ext>
            </a:extLst>
          </p:cNvPr>
          <p:cNvSpPr>
            <a:spLocks noGrp="1"/>
          </p:cNvSpPr>
          <p:nvPr>
            <p:ph type="ctrTitle"/>
          </p:nvPr>
        </p:nvSpPr>
        <p:spPr>
          <a:xfrm>
            <a:off x="1411941" y="1969060"/>
            <a:ext cx="7772400" cy="1470025"/>
          </a:xfrm>
        </p:spPr>
        <p:txBody>
          <a:bodyPr/>
          <a:lstStyle/>
          <a:p>
            <a:pPr algn="l"/>
            <a:r>
              <a:rPr lang="fr-FR">
                <a:cs typeface="Calibri"/>
              </a:rPr>
              <a:t>Code &amp; Tests</a:t>
            </a:r>
          </a:p>
        </p:txBody>
      </p:sp>
      <p:pic>
        <p:nvPicPr>
          <p:cNvPr id="6" name="Image 5" descr="Une image contenant texte, capture d’écran, nombre, Police&#10;&#10;Description générée automatiquement">
            <a:extLst>
              <a:ext uri="{FF2B5EF4-FFF2-40B4-BE49-F238E27FC236}">
                <a16:creationId xmlns:a16="http://schemas.microsoft.com/office/drawing/2014/main" id="{712953D6-F437-6BE2-5919-99D639B37D3D}"/>
              </a:ext>
            </a:extLst>
          </p:cNvPr>
          <p:cNvPicPr>
            <a:picLocks noChangeAspect="1"/>
          </p:cNvPicPr>
          <p:nvPr/>
        </p:nvPicPr>
        <p:blipFill>
          <a:blip r:embed="rId4"/>
          <a:stretch>
            <a:fillRect/>
          </a:stretch>
        </p:blipFill>
        <p:spPr>
          <a:xfrm>
            <a:off x="3805518" y="3033273"/>
            <a:ext cx="11053482" cy="6681266"/>
          </a:xfrm>
          <a:prstGeom prst="rect">
            <a:avLst/>
          </a:prstGeom>
        </p:spPr>
      </p:pic>
    </p:spTree>
    <p:extLst>
      <p:ext uri="{BB962C8B-B14F-4D97-AF65-F5344CB8AC3E}">
        <p14:creationId xmlns:p14="http://schemas.microsoft.com/office/powerpoint/2010/main" val="338329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3"/>
            <a:stretch>
              <a:fillRect/>
            </a:stretch>
          </a:blipFill>
        </p:spPr>
        <p:txBody>
          <a:bodyPr/>
          <a:lstStyle/>
          <a:p>
            <a:endParaRPr lang="fr-FR"/>
          </a:p>
        </p:txBody>
      </p:sp>
      <p:sp>
        <p:nvSpPr>
          <p:cNvPr id="3" name="TextBox 3"/>
          <p:cNvSpPr txBox="1"/>
          <p:nvPr/>
        </p:nvSpPr>
        <p:spPr>
          <a:xfrm>
            <a:off x="1409573" y="1473524"/>
            <a:ext cx="9525332"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Projet, Arduino</a:t>
            </a: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7" name="Titre 4">
            <a:extLst>
              <a:ext uri="{FF2B5EF4-FFF2-40B4-BE49-F238E27FC236}">
                <a16:creationId xmlns:a16="http://schemas.microsoft.com/office/drawing/2014/main" id="{87C3FBED-9EEE-D104-F6A1-DF30C129827B}"/>
              </a:ext>
            </a:extLst>
          </p:cNvPr>
          <p:cNvSpPr txBox="1">
            <a:spLocks/>
          </p:cNvSpPr>
          <p:nvPr/>
        </p:nvSpPr>
        <p:spPr>
          <a:xfrm>
            <a:off x="1411941" y="2291789"/>
            <a:ext cx="5701553" cy="1470025"/>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cs typeface="Calibri"/>
              </a:rPr>
              <a:t>Maquette Tinkercad</a:t>
            </a:r>
            <a:endParaRPr lang="fr-FR"/>
          </a:p>
        </p:txBody>
      </p:sp>
      <p:pic>
        <p:nvPicPr>
          <p:cNvPr id="8" name="Image 7" descr="Une image contenant texte, Ingénierie électronique, diagramme, circuit&#10;&#10;Description générée automatiquement">
            <a:extLst>
              <a:ext uri="{FF2B5EF4-FFF2-40B4-BE49-F238E27FC236}">
                <a16:creationId xmlns:a16="http://schemas.microsoft.com/office/drawing/2014/main" id="{E2CA76E0-8AEB-172E-0FFE-10EFB5D9759E}"/>
              </a:ext>
            </a:extLst>
          </p:cNvPr>
          <p:cNvPicPr>
            <a:picLocks noChangeAspect="1"/>
          </p:cNvPicPr>
          <p:nvPr/>
        </p:nvPicPr>
        <p:blipFill>
          <a:blip r:embed="rId4"/>
          <a:stretch>
            <a:fillRect/>
          </a:stretch>
        </p:blipFill>
        <p:spPr>
          <a:xfrm>
            <a:off x="5029200" y="3274961"/>
            <a:ext cx="8229600" cy="6587854"/>
          </a:xfrm>
          <a:prstGeom prst="rect">
            <a:avLst/>
          </a:prstGeom>
        </p:spPr>
      </p:pic>
    </p:spTree>
    <p:extLst>
      <p:ext uri="{BB962C8B-B14F-4D97-AF65-F5344CB8AC3E}">
        <p14:creationId xmlns:p14="http://schemas.microsoft.com/office/powerpoint/2010/main" val="137819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409573" y="1473524"/>
            <a:ext cx="9525332"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Projet, Arduino</a:t>
            </a: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7" name="Titre 4">
            <a:extLst>
              <a:ext uri="{FF2B5EF4-FFF2-40B4-BE49-F238E27FC236}">
                <a16:creationId xmlns:a16="http://schemas.microsoft.com/office/drawing/2014/main" id="{87C3FBED-9EEE-D104-F6A1-DF30C129827B}"/>
              </a:ext>
            </a:extLst>
          </p:cNvPr>
          <p:cNvSpPr txBox="1">
            <a:spLocks/>
          </p:cNvSpPr>
          <p:nvPr/>
        </p:nvSpPr>
        <p:spPr>
          <a:xfrm>
            <a:off x="1411941" y="2291789"/>
            <a:ext cx="5701553" cy="1470025"/>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cs typeface="Calibri"/>
              </a:rPr>
              <a:t>Montage</a:t>
            </a:r>
          </a:p>
        </p:txBody>
      </p:sp>
      <p:pic>
        <p:nvPicPr>
          <p:cNvPr id="5" name="Image 4" descr="Une image contenant Ingénierie électronique, Appareils électroniques, Composant de circuit, Composant électronique&#10;&#10;Description générée automatiquement">
            <a:extLst>
              <a:ext uri="{FF2B5EF4-FFF2-40B4-BE49-F238E27FC236}">
                <a16:creationId xmlns:a16="http://schemas.microsoft.com/office/drawing/2014/main" id="{37F7027F-1343-D725-3499-5A02DE13C125}"/>
              </a:ext>
            </a:extLst>
          </p:cNvPr>
          <p:cNvPicPr>
            <a:picLocks noChangeAspect="1"/>
          </p:cNvPicPr>
          <p:nvPr/>
        </p:nvPicPr>
        <p:blipFill>
          <a:blip r:embed="rId3"/>
          <a:stretch>
            <a:fillRect/>
          </a:stretch>
        </p:blipFill>
        <p:spPr>
          <a:xfrm>
            <a:off x="564776" y="3321424"/>
            <a:ext cx="8243047" cy="6185647"/>
          </a:xfrm>
          <a:prstGeom prst="rect">
            <a:avLst/>
          </a:prstGeom>
        </p:spPr>
      </p:pic>
      <p:pic>
        <p:nvPicPr>
          <p:cNvPr id="6" name="Image 5" descr="Une image contenant Ingénierie électronique, Appareils électroniques, fils électriques, Composant de circuit&#10;&#10;Description générée automatiquement">
            <a:extLst>
              <a:ext uri="{FF2B5EF4-FFF2-40B4-BE49-F238E27FC236}">
                <a16:creationId xmlns:a16="http://schemas.microsoft.com/office/drawing/2014/main" id="{54C0DD18-A634-6DCC-1A5A-F13662EE3A3F}"/>
              </a:ext>
            </a:extLst>
          </p:cNvPr>
          <p:cNvPicPr>
            <a:picLocks noChangeAspect="1"/>
          </p:cNvPicPr>
          <p:nvPr/>
        </p:nvPicPr>
        <p:blipFill>
          <a:blip r:embed="rId4"/>
          <a:stretch>
            <a:fillRect/>
          </a:stretch>
        </p:blipFill>
        <p:spPr>
          <a:xfrm>
            <a:off x="9117106" y="3307977"/>
            <a:ext cx="8243047" cy="6185647"/>
          </a:xfrm>
          <a:prstGeom prst="rect">
            <a:avLst/>
          </a:prstGeom>
        </p:spPr>
      </p:pic>
    </p:spTree>
    <p:extLst>
      <p:ext uri="{BB962C8B-B14F-4D97-AF65-F5344CB8AC3E}">
        <p14:creationId xmlns:p14="http://schemas.microsoft.com/office/powerpoint/2010/main" val="22376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3"/>
            <a:stretch>
              <a:fillRect/>
            </a:stretch>
          </a:blipFill>
        </p:spPr>
        <p:txBody>
          <a:bodyPr/>
          <a:lstStyle/>
          <a:p>
            <a:endParaRPr lang="fr-FR"/>
          </a:p>
        </p:txBody>
      </p:sp>
      <p:sp>
        <p:nvSpPr>
          <p:cNvPr id="3" name="TextBox 3"/>
          <p:cNvSpPr txBox="1"/>
          <p:nvPr/>
        </p:nvSpPr>
        <p:spPr>
          <a:xfrm>
            <a:off x="1409573" y="1473524"/>
            <a:ext cx="9525332"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Projet, Arduino</a:t>
            </a: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7" name="Titre 4">
            <a:extLst>
              <a:ext uri="{FF2B5EF4-FFF2-40B4-BE49-F238E27FC236}">
                <a16:creationId xmlns:a16="http://schemas.microsoft.com/office/drawing/2014/main" id="{87C3FBED-9EEE-D104-F6A1-DF30C129827B}"/>
              </a:ext>
            </a:extLst>
          </p:cNvPr>
          <p:cNvSpPr txBox="1">
            <a:spLocks/>
          </p:cNvSpPr>
          <p:nvPr/>
        </p:nvSpPr>
        <p:spPr>
          <a:xfrm>
            <a:off x="1411941" y="2291789"/>
            <a:ext cx="5701553" cy="1470025"/>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cs typeface="Calibri"/>
              </a:rPr>
              <a:t>Code &amp; Tests</a:t>
            </a:r>
          </a:p>
        </p:txBody>
      </p:sp>
      <p:sp>
        <p:nvSpPr>
          <p:cNvPr id="8" name="ZoneTexte 7">
            <a:extLst>
              <a:ext uri="{FF2B5EF4-FFF2-40B4-BE49-F238E27FC236}">
                <a16:creationId xmlns:a16="http://schemas.microsoft.com/office/drawing/2014/main" id="{B8191B97-FAFF-3B4E-834B-A629C15AFED4}"/>
              </a:ext>
            </a:extLst>
          </p:cNvPr>
          <p:cNvSpPr txBox="1"/>
          <p:nvPr/>
        </p:nvSpPr>
        <p:spPr>
          <a:xfrm>
            <a:off x="1411941" y="3032312"/>
            <a:ext cx="55401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https://github.com/Elysio3/iplant/tree/arduino-master</a:t>
            </a:r>
          </a:p>
        </p:txBody>
      </p:sp>
      <p:pic>
        <p:nvPicPr>
          <p:cNvPr id="14" name="Image 13" descr="Une image contenant texte, capture d’écran, Police, nombre&#10;&#10;Description générée automatiquement">
            <a:extLst>
              <a:ext uri="{FF2B5EF4-FFF2-40B4-BE49-F238E27FC236}">
                <a16:creationId xmlns:a16="http://schemas.microsoft.com/office/drawing/2014/main" id="{B3622410-9083-972F-1367-1FE808A34D02}"/>
              </a:ext>
            </a:extLst>
          </p:cNvPr>
          <p:cNvPicPr>
            <a:picLocks noChangeAspect="1"/>
          </p:cNvPicPr>
          <p:nvPr/>
        </p:nvPicPr>
        <p:blipFill>
          <a:blip r:embed="rId4"/>
          <a:stretch>
            <a:fillRect/>
          </a:stretch>
        </p:blipFill>
        <p:spPr>
          <a:xfrm>
            <a:off x="9117105" y="4852037"/>
            <a:ext cx="7180729" cy="2882372"/>
          </a:xfrm>
          <a:prstGeom prst="rect">
            <a:avLst/>
          </a:prstGeom>
        </p:spPr>
      </p:pic>
      <p:sp>
        <p:nvSpPr>
          <p:cNvPr id="15" name="Rectangle 14">
            <a:extLst>
              <a:ext uri="{FF2B5EF4-FFF2-40B4-BE49-F238E27FC236}">
                <a16:creationId xmlns:a16="http://schemas.microsoft.com/office/drawing/2014/main" id="{3DB48821-C818-7DE8-C177-48122068CAD0}"/>
              </a:ext>
            </a:extLst>
          </p:cNvPr>
          <p:cNvSpPr/>
          <p:nvPr/>
        </p:nvSpPr>
        <p:spPr>
          <a:xfrm>
            <a:off x="9238129" y="5298141"/>
            <a:ext cx="7059705" cy="3361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descr="Une image contenant texte, capture d’écran, Police, logiciel&#10;&#10;Description générée automatiquement">
            <a:extLst>
              <a:ext uri="{FF2B5EF4-FFF2-40B4-BE49-F238E27FC236}">
                <a16:creationId xmlns:a16="http://schemas.microsoft.com/office/drawing/2014/main" id="{66D1A94C-5191-5557-249F-408C72D0AA07}"/>
              </a:ext>
            </a:extLst>
          </p:cNvPr>
          <p:cNvPicPr>
            <a:picLocks noChangeAspect="1"/>
          </p:cNvPicPr>
          <p:nvPr/>
        </p:nvPicPr>
        <p:blipFill>
          <a:blip r:embed="rId5"/>
          <a:stretch>
            <a:fillRect/>
          </a:stretch>
        </p:blipFill>
        <p:spPr>
          <a:xfrm>
            <a:off x="1454243" y="3667125"/>
            <a:ext cx="5280772" cy="6166597"/>
          </a:xfrm>
          <a:prstGeom prst="rect">
            <a:avLst/>
          </a:prstGeom>
        </p:spPr>
      </p:pic>
      <p:sp>
        <p:nvSpPr>
          <p:cNvPr id="12" name="Flèche : droite 11">
            <a:extLst>
              <a:ext uri="{FF2B5EF4-FFF2-40B4-BE49-F238E27FC236}">
                <a16:creationId xmlns:a16="http://schemas.microsoft.com/office/drawing/2014/main" id="{9800040E-6F1B-5B4B-3D3B-E9400E972B6A}"/>
              </a:ext>
            </a:extLst>
          </p:cNvPr>
          <p:cNvSpPr/>
          <p:nvPr/>
        </p:nvSpPr>
        <p:spPr>
          <a:xfrm rot="18900000">
            <a:off x="5904248" y="6422766"/>
            <a:ext cx="3603810" cy="739587"/>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8499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3"/>
            <a:stretch>
              <a:fillRect/>
            </a:stretch>
          </a:blipFill>
        </p:spPr>
        <p:txBody>
          <a:bodyPr/>
          <a:lstStyle/>
          <a:p>
            <a:endParaRPr lang="fr-FR"/>
          </a:p>
        </p:txBody>
      </p:sp>
      <p:sp>
        <p:nvSpPr>
          <p:cNvPr id="3" name="TextBox 3"/>
          <p:cNvSpPr txBox="1"/>
          <p:nvPr/>
        </p:nvSpPr>
        <p:spPr>
          <a:xfrm>
            <a:off x="1409573" y="1473524"/>
            <a:ext cx="9525332"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Projet, Application</a:t>
            </a: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pic>
        <p:nvPicPr>
          <p:cNvPr id="7" name="Image 6" descr="Une image contenant texte, capture d’écran, logiciel, Icône d’ordinateur&#10;&#10;Description générée automatiquement">
            <a:extLst>
              <a:ext uri="{FF2B5EF4-FFF2-40B4-BE49-F238E27FC236}">
                <a16:creationId xmlns:a16="http://schemas.microsoft.com/office/drawing/2014/main" id="{8427C6F7-8792-E393-69CE-DE50626A2B2A}"/>
              </a:ext>
            </a:extLst>
          </p:cNvPr>
          <p:cNvPicPr>
            <a:picLocks noChangeAspect="1"/>
          </p:cNvPicPr>
          <p:nvPr/>
        </p:nvPicPr>
        <p:blipFill>
          <a:blip r:embed="rId4"/>
          <a:stretch>
            <a:fillRect/>
          </a:stretch>
        </p:blipFill>
        <p:spPr>
          <a:xfrm>
            <a:off x="1411940" y="3413419"/>
            <a:ext cx="15854083" cy="5974761"/>
          </a:xfrm>
          <a:prstGeom prst="rect">
            <a:avLst/>
          </a:prstGeom>
        </p:spPr>
      </p:pic>
      <p:sp>
        <p:nvSpPr>
          <p:cNvPr id="10" name="Titre 4">
            <a:extLst>
              <a:ext uri="{FF2B5EF4-FFF2-40B4-BE49-F238E27FC236}">
                <a16:creationId xmlns:a16="http://schemas.microsoft.com/office/drawing/2014/main" id="{877817F3-BE01-C3C9-4C58-B15A7C6DE78E}"/>
              </a:ext>
            </a:extLst>
          </p:cNvPr>
          <p:cNvSpPr txBox="1">
            <a:spLocks/>
          </p:cNvSpPr>
          <p:nvPr/>
        </p:nvSpPr>
        <p:spPr>
          <a:xfrm>
            <a:off x="1411941" y="2291789"/>
            <a:ext cx="6938682" cy="1470025"/>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cs typeface="Calibri"/>
              </a:rPr>
              <a:t>Maquette UI (écrans)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3" name="TextBox 3"/>
          <p:cNvSpPr txBox="1"/>
          <p:nvPr/>
        </p:nvSpPr>
        <p:spPr>
          <a:xfrm>
            <a:off x="1409573" y="1473524"/>
            <a:ext cx="9525332"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Projet, Application</a:t>
            </a:r>
          </a:p>
        </p:txBody>
      </p:sp>
      <p:sp>
        <p:nvSpPr>
          <p:cNvPr id="4" name="AutoShape 4"/>
          <p:cNvSpPr/>
          <p:nvPr/>
        </p:nvSpPr>
        <p:spPr>
          <a:xfrm>
            <a:off x="1409573" y="2964187"/>
            <a:ext cx="6934327" cy="0"/>
          </a:xfrm>
          <a:prstGeom prst="line">
            <a:avLst/>
          </a:prstGeom>
          <a:ln w="9525" cap="flat">
            <a:solidFill>
              <a:srgbClr val="000000"/>
            </a:solidFill>
            <a:prstDash val="solid"/>
            <a:headEnd type="none" w="sm" len="sm"/>
            <a:tailEnd type="none" w="sm" len="sm"/>
          </a:ln>
        </p:spPr>
        <p:txBody>
          <a:bodyPr/>
          <a:lstStyle/>
          <a:p>
            <a:endParaRPr lang="fr-FR"/>
          </a:p>
        </p:txBody>
      </p:sp>
      <p:sp>
        <p:nvSpPr>
          <p:cNvPr id="10" name="Titre 4">
            <a:extLst>
              <a:ext uri="{FF2B5EF4-FFF2-40B4-BE49-F238E27FC236}">
                <a16:creationId xmlns:a16="http://schemas.microsoft.com/office/drawing/2014/main" id="{877817F3-BE01-C3C9-4C58-B15A7C6DE78E}"/>
              </a:ext>
            </a:extLst>
          </p:cNvPr>
          <p:cNvSpPr txBox="1">
            <a:spLocks/>
          </p:cNvSpPr>
          <p:nvPr/>
        </p:nvSpPr>
        <p:spPr>
          <a:xfrm>
            <a:off x="1411941" y="2291789"/>
            <a:ext cx="6938682" cy="1470025"/>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cs typeface="Calibri"/>
              </a:rPr>
              <a:t>Code &amp; Tests</a:t>
            </a:r>
          </a:p>
        </p:txBody>
      </p:sp>
      <p:sp>
        <p:nvSpPr>
          <p:cNvPr id="5" name="ZoneTexte 4">
            <a:extLst>
              <a:ext uri="{FF2B5EF4-FFF2-40B4-BE49-F238E27FC236}">
                <a16:creationId xmlns:a16="http://schemas.microsoft.com/office/drawing/2014/main" id="{5184E5E0-2190-C8E6-0E0F-86DFB015E44F}"/>
              </a:ext>
            </a:extLst>
          </p:cNvPr>
          <p:cNvSpPr txBox="1"/>
          <p:nvPr/>
        </p:nvSpPr>
        <p:spPr>
          <a:xfrm>
            <a:off x="1411941" y="2965076"/>
            <a:ext cx="56612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https://github.com/Elysio3/iplant/tree/android-master</a:t>
            </a:r>
          </a:p>
        </p:txBody>
      </p:sp>
      <p:pic>
        <p:nvPicPr>
          <p:cNvPr id="8" name="Image 7" descr="Une image contenant gadget, capture d’écran, Appareil électronique, multimédia&#10;&#10;Description générée automatiquement">
            <a:extLst>
              <a:ext uri="{FF2B5EF4-FFF2-40B4-BE49-F238E27FC236}">
                <a16:creationId xmlns:a16="http://schemas.microsoft.com/office/drawing/2014/main" id="{DB97DA9E-9FD3-7FD9-7737-CAC1814D52B6}"/>
              </a:ext>
            </a:extLst>
          </p:cNvPr>
          <p:cNvPicPr>
            <a:picLocks noChangeAspect="1"/>
          </p:cNvPicPr>
          <p:nvPr/>
        </p:nvPicPr>
        <p:blipFill>
          <a:blip r:embed="rId3"/>
          <a:stretch>
            <a:fillRect/>
          </a:stretch>
        </p:blipFill>
        <p:spPr>
          <a:xfrm>
            <a:off x="8706730" y="154641"/>
            <a:ext cx="4706948" cy="9802905"/>
          </a:xfrm>
          <a:prstGeom prst="rect">
            <a:avLst/>
          </a:prstGeom>
        </p:spPr>
      </p:pic>
      <p:pic>
        <p:nvPicPr>
          <p:cNvPr id="9" name="Image 8" descr="Une image contenant gadget, Appareil électronique, texte, Appareil de communication&#10;&#10;Description générée automatiquement">
            <a:extLst>
              <a:ext uri="{FF2B5EF4-FFF2-40B4-BE49-F238E27FC236}">
                <a16:creationId xmlns:a16="http://schemas.microsoft.com/office/drawing/2014/main" id="{1E6F5B0B-F804-C798-6BD8-384C52C152D6}"/>
              </a:ext>
            </a:extLst>
          </p:cNvPr>
          <p:cNvPicPr>
            <a:picLocks noChangeAspect="1"/>
          </p:cNvPicPr>
          <p:nvPr/>
        </p:nvPicPr>
        <p:blipFill>
          <a:blip r:embed="rId4"/>
          <a:stretch>
            <a:fillRect/>
          </a:stretch>
        </p:blipFill>
        <p:spPr>
          <a:xfrm>
            <a:off x="13609254" y="154641"/>
            <a:ext cx="4529998" cy="9802905"/>
          </a:xfrm>
          <a:prstGeom prst="rect">
            <a:avLst/>
          </a:prstGeom>
        </p:spPr>
      </p:pic>
    </p:spTree>
    <p:extLst>
      <p:ext uri="{BB962C8B-B14F-4D97-AF65-F5344CB8AC3E}">
        <p14:creationId xmlns:p14="http://schemas.microsoft.com/office/powerpoint/2010/main" val="142567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3" name="TextBox 3"/>
          <p:cNvSpPr txBox="1"/>
          <p:nvPr/>
        </p:nvSpPr>
        <p:spPr>
          <a:xfrm>
            <a:off x="1409573" y="1473524"/>
            <a:ext cx="9525332"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Projet, Application</a:t>
            </a:r>
          </a:p>
        </p:txBody>
      </p:sp>
      <p:sp>
        <p:nvSpPr>
          <p:cNvPr id="4" name="AutoShape 4"/>
          <p:cNvSpPr/>
          <p:nvPr/>
        </p:nvSpPr>
        <p:spPr>
          <a:xfrm>
            <a:off x="1409573" y="2964187"/>
            <a:ext cx="6934327" cy="0"/>
          </a:xfrm>
          <a:prstGeom prst="line">
            <a:avLst/>
          </a:prstGeom>
          <a:ln w="9525" cap="flat">
            <a:solidFill>
              <a:srgbClr val="000000"/>
            </a:solidFill>
            <a:prstDash val="solid"/>
            <a:headEnd type="none" w="sm" len="sm"/>
            <a:tailEnd type="none" w="sm" len="sm"/>
          </a:ln>
        </p:spPr>
        <p:txBody>
          <a:bodyPr/>
          <a:lstStyle/>
          <a:p>
            <a:endParaRPr lang="fr-FR"/>
          </a:p>
        </p:txBody>
      </p:sp>
      <p:sp>
        <p:nvSpPr>
          <p:cNvPr id="10" name="Titre 4">
            <a:extLst>
              <a:ext uri="{FF2B5EF4-FFF2-40B4-BE49-F238E27FC236}">
                <a16:creationId xmlns:a16="http://schemas.microsoft.com/office/drawing/2014/main" id="{877817F3-BE01-C3C9-4C58-B15A7C6DE78E}"/>
              </a:ext>
            </a:extLst>
          </p:cNvPr>
          <p:cNvSpPr txBox="1">
            <a:spLocks/>
          </p:cNvSpPr>
          <p:nvPr/>
        </p:nvSpPr>
        <p:spPr>
          <a:xfrm>
            <a:off x="1411941" y="2291789"/>
            <a:ext cx="6938682" cy="1470025"/>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cs typeface="Calibri"/>
              </a:rPr>
              <a:t>Code &amp; Tests</a:t>
            </a:r>
          </a:p>
        </p:txBody>
      </p:sp>
      <p:sp>
        <p:nvSpPr>
          <p:cNvPr id="5" name="ZoneTexte 4">
            <a:extLst>
              <a:ext uri="{FF2B5EF4-FFF2-40B4-BE49-F238E27FC236}">
                <a16:creationId xmlns:a16="http://schemas.microsoft.com/office/drawing/2014/main" id="{5184E5E0-2190-C8E6-0E0F-86DFB015E44F}"/>
              </a:ext>
            </a:extLst>
          </p:cNvPr>
          <p:cNvSpPr txBox="1"/>
          <p:nvPr/>
        </p:nvSpPr>
        <p:spPr>
          <a:xfrm>
            <a:off x="1411941" y="2965076"/>
            <a:ext cx="56612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https://github.com/Elysio3/iplant/tree/android-master</a:t>
            </a:r>
          </a:p>
        </p:txBody>
      </p:sp>
      <p:pic>
        <p:nvPicPr>
          <p:cNvPr id="2" name="Image 1" descr="Une image contenant Appareils électroniques, texte, capture d’écran, gadget&#10;&#10;Description générée automatiquement">
            <a:extLst>
              <a:ext uri="{FF2B5EF4-FFF2-40B4-BE49-F238E27FC236}">
                <a16:creationId xmlns:a16="http://schemas.microsoft.com/office/drawing/2014/main" id="{FFC310ED-66AB-25FB-CCE6-F3C70412D878}"/>
              </a:ext>
            </a:extLst>
          </p:cNvPr>
          <p:cNvPicPr>
            <a:picLocks noChangeAspect="1"/>
          </p:cNvPicPr>
          <p:nvPr/>
        </p:nvPicPr>
        <p:blipFill>
          <a:blip r:embed="rId2"/>
          <a:stretch>
            <a:fillRect/>
          </a:stretch>
        </p:blipFill>
        <p:spPr>
          <a:xfrm>
            <a:off x="11841411" y="114300"/>
            <a:ext cx="4488768" cy="9802905"/>
          </a:xfrm>
          <a:prstGeom prst="rect">
            <a:avLst/>
          </a:prstGeom>
        </p:spPr>
      </p:pic>
      <p:pic>
        <p:nvPicPr>
          <p:cNvPr id="6" name="Image 5" descr="Une image contenant texte, capture d’écran, nombre, Police&#10;&#10;Description générée automatiquement">
            <a:extLst>
              <a:ext uri="{FF2B5EF4-FFF2-40B4-BE49-F238E27FC236}">
                <a16:creationId xmlns:a16="http://schemas.microsoft.com/office/drawing/2014/main" id="{BF0E106B-C71D-35FF-A1D7-1778D5B90701}"/>
              </a:ext>
            </a:extLst>
          </p:cNvPr>
          <p:cNvPicPr>
            <a:picLocks noChangeAspect="1"/>
          </p:cNvPicPr>
          <p:nvPr/>
        </p:nvPicPr>
        <p:blipFill>
          <a:blip r:embed="rId3"/>
          <a:stretch>
            <a:fillRect/>
          </a:stretch>
        </p:blipFill>
        <p:spPr>
          <a:xfrm>
            <a:off x="1411941" y="3527365"/>
            <a:ext cx="6938682" cy="5343458"/>
          </a:xfrm>
          <a:prstGeom prst="rect">
            <a:avLst/>
          </a:prstGeom>
        </p:spPr>
      </p:pic>
      <p:sp>
        <p:nvSpPr>
          <p:cNvPr id="12" name="Flèche : droite 11">
            <a:extLst>
              <a:ext uri="{FF2B5EF4-FFF2-40B4-BE49-F238E27FC236}">
                <a16:creationId xmlns:a16="http://schemas.microsoft.com/office/drawing/2014/main" id="{F9A0FF97-AF26-428C-21C3-8FDB830C0785}"/>
              </a:ext>
            </a:extLst>
          </p:cNvPr>
          <p:cNvSpPr/>
          <p:nvPr/>
        </p:nvSpPr>
        <p:spPr>
          <a:xfrm>
            <a:off x="9143999" y="5244353"/>
            <a:ext cx="1909482" cy="443752"/>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851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409573" y="1469491"/>
            <a:ext cx="6024896"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Vue d'ensemble</a:t>
            </a:r>
          </a:p>
        </p:txBody>
      </p:sp>
      <p:grpSp>
        <p:nvGrpSpPr>
          <p:cNvPr id="4" name="Group 4"/>
          <p:cNvGrpSpPr/>
          <p:nvPr/>
        </p:nvGrpSpPr>
        <p:grpSpPr>
          <a:xfrm>
            <a:off x="6107144" y="4154691"/>
            <a:ext cx="5720510" cy="5103609"/>
            <a:chOff x="0" y="0"/>
            <a:chExt cx="7627347" cy="6804812"/>
          </a:xfrm>
        </p:grpSpPr>
        <p:sp>
          <p:nvSpPr>
            <p:cNvPr id="5" name="TextBox 5"/>
            <p:cNvSpPr txBox="1"/>
            <p:nvPr/>
          </p:nvSpPr>
          <p:spPr>
            <a:xfrm>
              <a:off x="0" y="-66675"/>
              <a:ext cx="7627347" cy="688975"/>
            </a:xfrm>
            <a:prstGeom prst="rect">
              <a:avLst/>
            </a:prstGeom>
          </p:spPr>
          <p:txBody>
            <a:bodyPr lIns="0" tIns="0" rIns="0" bIns="0" rtlCol="0" anchor="t">
              <a:spAutoFit/>
            </a:bodyPr>
            <a:lstStyle/>
            <a:p>
              <a:pPr marL="647700" lvl="1" indent="-323850">
                <a:lnSpc>
                  <a:spcPts val="4200"/>
                </a:lnSpc>
                <a:buFont typeface="Arial"/>
                <a:buChar char="•"/>
              </a:pPr>
              <a:r>
                <a:rPr lang="en-US" sz="3000" u="sng">
                  <a:solidFill>
                    <a:srgbClr val="000000"/>
                  </a:solidFill>
                  <a:latin typeface="DM Sans"/>
                </a:rPr>
                <a:t>Contexte</a:t>
              </a:r>
            </a:p>
          </p:txBody>
        </p:sp>
        <p:sp>
          <p:nvSpPr>
            <p:cNvPr id="6" name="TextBox 6"/>
            <p:cNvSpPr txBox="1"/>
            <p:nvPr/>
          </p:nvSpPr>
          <p:spPr>
            <a:xfrm>
              <a:off x="0" y="865581"/>
              <a:ext cx="7627347" cy="688975"/>
            </a:xfrm>
            <a:prstGeom prst="rect">
              <a:avLst/>
            </a:prstGeom>
          </p:spPr>
          <p:txBody>
            <a:bodyPr lIns="0" tIns="0" rIns="0" bIns="0" rtlCol="0" anchor="t">
              <a:spAutoFit/>
            </a:bodyPr>
            <a:lstStyle/>
            <a:p>
              <a:pPr marL="647700" lvl="1" indent="-323850">
                <a:lnSpc>
                  <a:spcPts val="4200"/>
                </a:lnSpc>
                <a:buFont typeface="Arial"/>
                <a:buChar char="•"/>
              </a:pPr>
              <a:r>
                <a:rPr lang="en-US" sz="3000" u="sng">
                  <a:solidFill>
                    <a:srgbClr val="000000"/>
                  </a:solidFill>
                  <a:latin typeface="DM Sans"/>
                </a:rPr>
                <a:t>Énoncé du problème</a:t>
              </a:r>
            </a:p>
          </p:txBody>
        </p:sp>
        <p:sp>
          <p:nvSpPr>
            <p:cNvPr id="7" name="TextBox 7"/>
            <p:cNvSpPr txBox="1"/>
            <p:nvPr/>
          </p:nvSpPr>
          <p:spPr>
            <a:xfrm>
              <a:off x="0" y="1797837"/>
              <a:ext cx="7627347" cy="5006975"/>
            </a:xfrm>
            <a:prstGeom prst="rect">
              <a:avLst/>
            </a:prstGeom>
          </p:spPr>
          <p:txBody>
            <a:bodyPr lIns="0" tIns="0" rIns="0" bIns="0" rtlCol="0" anchor="t">
              <a:spAutoFit/>
            </a:bodyPr>
            <a:lstStyle/>
            <a:p>
              <a:pPr marL="647700" lvl="1" indent="-323850">
                <a:lnSpc>
                  <a:spcPts val="4200"/>
                </a:lnSpc>
                <a:buFont typeface="Arial"/>
                <a:buChar char="•"/>
              </a:pPr>
              <a:r>
                <a:rPr lang="en-US" sz="3000" u="sng">
                  <a:solidFill>
                    <a:srgbClr val="000000"/>
                  </a:solidFill>
                  <a:latin typeface="DM Sans"/>
                </a:rPr>
                <a:t>Projet</a:t>
              </a:r>
            </a:p>
            <a:p>
              <a:pPr marL="1295400" lvl="2" indent="-431800">
                <a:lnSpc>
                  <a:spcPts val="4200"/>
                </a:lnSpc>
                <a:buFont typeface="Arial"/>
                <a:buChar char="⚬"/>
              </a:pPr>
              <a:r>
                <a:rPr lang="en-US" sz="3000" u="sng">
                  <a:solidFill>
                    <a:srgbClr val="000000"/>
                  </a:solidFill>
                  <a:latin typeface="DM Sans"/>
                </a:rPr>
                <a:t>Infrastructure</a:t>
              </a:r>
            </a:p>
            <a:p>
              <a:pPr marL="1295400" lvl="2" indent="-431800">
                <a:lnSpc>
                  <a:spcPts val="4200"/>
                </a:lnSpc>
                <a:buFont typeface="Arial"/>
                <a:buChar char="⚬"/>
              </a:pPr>
              <a:r>
                <a:rPr lang="en-US" sz="3000" u="sng">
                  <a:solidFill>
                    <a:srgbClr val="000000"/>
                  </a:solidFill>
                  <a:latin typeface="DM Sans"/>
                </a:rPr>
                <a:t>Api REST et BDD</a:t>
              </a:r>
            </a:p>
            <a:p>
              <a:pPr marL="1295400" lvl="2" indent="-431800">
                <a:lnSpc>
                  <a:spcPts val="4200"/>
                </a:lnSpc>
                <a:buFont typeface="Arial"/>
                <a:buChar char="⚬"/>
              </a:pPr>
              <a:r>
                <a:rPr lang="en-US" sz="3000" u="sng">
                  <a:solidFill>
                    <a:srgbClr val="000000"/>
                  </a:solidFill>
                  <a:latin typeface="DM Sans"/>
                </a:rPr>
                <a:t>Arduino</a:t>
              </a:r>
            </a:p>
            <a:p>
              <a:pPr marL="1295400" lvl="2" indent="-431800">
                <a:lnSpc>
                  <a:spcPts val="4200"/>
                </a:lnSpc>
                <a:buFont typeface="Arial"/>
                <a:buChar char="⚬"/>
              </a:pPr>
              <a:r>
                <a:rPr lang="en-US" sz="3000" u="sng">
                  <a:solidFill>
                    <a:srgbClr val="000000"/>
                  </a:solidFill>
                  <a:latin typeface="DM Sans"/>
                </a:rPr>
                <a:t>Application</a:t>
              </a:r>
            </a:p>
            <a:p>
              <a:pPr>
                <a:lnSpc>
                  <a:spcPts val="4200"/>
                </a:lnSpc>
              </a:pPr>
              <a:endParaRPr lang="en-US" sz="3000" u="sng">
                <a:solidFill>
                  <a:srgbClr val="000000"/>
                </a:solidFill>
                <a:latin typeface="DM Sans"/>
              </a:endParaRPr>
            </a:p>
            <a:p>
              <a:pPr>
                <a:lnSpc>
                  <a:spcPts val="4200"/>
                </a:lnSpc>
              </a:pPr>
              <a:endParaRPr lang="en-US" sz="3000" u="sng">
                <a:solidFill>
                  <a:srgbClr val="000000"/>
                </a:solidFill>
                <a:latin typeface="DM Sans"/>
              </a:endParaRPr>
            </a:p>
          </p:txBody>
        </p:sp>
      </p:grpSp>
      <p:sp>
        <p:nvSpPr>
          <p:cNvPr id="8" name="AutoShape 8"/>
          <p:cNvSpPr/>
          <p:nvPr/>
        </p:nvSpPr>
        <p:spPr>
          <a:xfrm>
            <a:off x="1409573" y="3629073"/>
            <a:ext cx="15115652" cy="0"/>
          </a:xfrm>
          <a:prstGeom prst="line">
            <a:avLst/>
          </a:prstGeom>
          <a:ln w="9525" cap="flat">
            <a:solidFill>
              <a:srgbClr val="000000"/>
            </a:solidFill>
            <a:prstDash val="solid"/>
            <a:headEnd type="none" w="sm" len="sm"/>
            <a:tailEnd type="none" w="sm" len="sm"/>
          </a:ln>
        </p:spPr>
        <p:txBody>
          <a:bodyPr/>
          <a:lstStyle/>
          <a:p>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3" name="TextBox 3"/>
          <p:cNvSpPr txBox="1"/>
          <p:nvPr/>
        </p:nvSpPr>
        <p:spPr>
          <a:xfrm>
            <a:off x="1409573" y="1473524"/>
            <a:ext cx="9525332"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Projet, Application</a:t>
            </a:r>
          </a:p>
        </p:txBody>
      </p:sp>
      <p:sp>
        <p:nvSpPr>
          <p:cNvPr id="4" name="AutoShape 4"/>
          <p:cNvSpPr/>
          <p:nvPr/>
        </p:nvSpPr>
        <p:spPr>
          <a:xfrm>
            <a:off x="1409573" y="2964187"/>
            <a:ext cx="6934327" cy="0"/>
          </a:xfrm>
          <a:prstGeom prst="line">
            <a:avLst/>
          </a:prstGeom>
          <a:ln w="9525" cap="flat">
            <a:solidFill>
              <a:srgbClr val="000000"/>
            </a:solidFill>
            <a:prstDash val="solid"/>
            <a:headEnd type="none" w="sm" len="sm"/>
            <a:tailEnd type="none" w="sm" len="sm"/>
          </a:ln>
        </p:spPr>
        <p:txBody>
          <a:bodyPr/>
          <a:lstStyle/>
          <a:p>
            <a:endParaRPr lang="fr-FR"/>
          </a:p>
        </p:txBody>
      </p:sp>
      <p:sp>
        <p:nvSpPr>
          <p:cNvPr id="10" name="Titre 4">
            <a:extLst>
              <a:ext uri="{FF2B5EF4-FFF2-40B4-BE49-F238E27FC236}">
                <a16:creationId xmlns:a16="http://schemas.microsoft.com/office/drawing/2014/main" id="{877817F3-BE01-C3C9-4C58-B15A7C6DE78E}"/>
              </a:ext>
            </a:extLst>
          </p:cNvPr>
          <p:cNvSpPr txBox="1">
            <a:spLocks/>
          </p:cNvSpPr>
          <p:nvPr/>
        </p:nvSpPr>
        <p:spPr>
          <a:xfrm>
            <a:off x="1411941" y="2291789"/>
            <a:ext cx="6938682" cy="1470025"/>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cs typeface="Calibri"/>
              </a:rPr>
              <a:t>Code &amp; Tests</a:t>
            </a:r>
          </a:p>
        </p:txBody>
      </p:sp>
      <p:sp>
        <p:nvSpPr>
          <p:cNvPr id="5" name="ZoneTexte 4">
            <a:extLst>
              <a:ext uri="{FF2B5EF4-FFF2-40B4-BE49-F238E27FC236}">
                <a16:creationId xmlns:a16="http://schemas.microsoft.com/office/drawing/2014/main" id="{5184E5E0-2190-C8E6-0E0F-86DFB015E44F}"/>
              </a:ext>
            </a:extLst>
          </p:cNvPr>
          <p:cNvSpPr txBox="1"/>
          <p:nvPr/>
        </p:nvSpPr>
        <p:spPr>
          <a:xfrm>
            <a:off x="1411941" y="2965076"/>
            <a:ext cx="56612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https://github.com/Elysio3/iplant/tree/android-master</a:t>
            </a:r>
          </a:p>
        </p:txBody>
      </p:sp>
      <p:sp>
        <p:nvSpPr>
          <p:cNvPr id="12" name="Flèche : droite 11">
            <a:extLst>
              <a:ext uri="{FF2B5EF4-FFF2-40B4-BE49-F238E27FC236}">
                <a16:creationId xmlns:a16="http://schemas.microsoft.com/office/drawing/2014/main" id="{F9A0FF97-AF26-428C-21C3-8FDB830C0785}"/>
              </a:ext>
            </a:extLst>
          </p:cNvPr>
          <p:cNvSpPr/>
          <p:nvPr/>
        </p:nvSpPr>
        <p:spPr>
          <a:xfrm>
            <a:off x="9143999" y="5244353"/>
            <a:ext cx="1909482" cy="443752"/>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Appareils électroniques, texte, capture d’écran, gadget&#10;&#10;Description générée automatiquement">
            <a:extLst>
              <a:ext uri="{FF2B5EF4-FFF2-40B4-BE49-F238E27FC236}">
                <a16:creationId xmlns:a16="http://schemas.microsoft.com/office/drawing/2014/main" id="{FFDE08A8-7EB6-FC3B-DA36-AC004435F885}"/>
              </a:ext>
            </a:extLst>
          </p:cNvPr>
          <p:cNvPicPr>
            <a:picLocks noChangeAspect="1"/>
          </p:cNvPicPr>
          <p:nvPr/>
        </p:nvPicPr>
        <p:blipFill>
          <a:blip r:embed="rId2"/>
          <a:stretch>
            <a:fillRect/>
          </a:stretch>
        </p:blipFill>
        <p:spPr>
          <a:xfrm>
            <a:off x="11722336" y="127747"/>
            <a:ext cx="4538658" cy="9789458"/>
          </a:xfrm>
          <a:prstGeom prst="rect">
            <a:avLst/>
          </a:prstGeom>
        </p:spPr>
      </p:pic>
      <p:pic>
        <p:nvPicPr>
          <p:cNvPr id="8" name="Image 7" descr="Une image contenant texte, capture d’écran, Police, nombre&#10;&#10;Description générée automatiquement">
            <a:extLst>
              <a:ext uri="{FF2B5EF4-FFF2-40B4-BE49-F238E27FC236}">
                <a16:creationId xmlns:a16="http://schemas.microsoft.com/office/drawing/2014/main" id="{1FFD98FC-8549-EDFA-F48A-8056A1FA7F39}"/>
              </a:ext>
            </a:extLst>
          </p:cNvPr>
          <p:cNvPicPr>
            <a:picLocks noChangeAspect="1"/>
          </p:cNvPicPr>
          <p:nvPr/>
        </p:nvPicPr>
        <p:blipFill>
          <a:blip r:embed="rId3"/>
          <a:stretch>
            <a:fillRect/>
          </a:stretch>
        </p:blipFill>
        <p:spPr>
          <a:xfrm>
            <a:off x="1411941" y="4205096"/>
            <a:ext cx="7059705" cy="1701995"/>
          </a:xfrm>
          <a:prstGeom prst="rect">
            <a:avLst/>
          </a:prstGeom>
        </p:spPr>
      </p:pic>
    </p:spTree>
    <p:extLst>
      <p:ext uri="{BB962C8B-B14F-4D97-AF65-F5344CB8AC3E}">
        <p14:creationId xmlns:p14="http://schemas.microsoft.com/office/powerpoint/2010/main" val="3767831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3" name="TextBox 3"/>
          <p:cNvSpPr txBox="1"/>
          <p:nvPr/>
        </p:nvSpPr>
        <p:spPr>
          <a:xfrm>
            <a:off x="1409573" y="1473524"/>
            <a:ext cx="9525332"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Projet, Application</a:t>
            </a:r>
          </a:p>
        </p:txBody>
      </p:sp>
      <p:sp>
        <p:nvSpPr>
          <p:cNvPr id="4" name="AutoShape 4"/>
          <p:cNvSpPr/>
          <p:nvPr/>
        </p:nvSpPr>
        <p:spPr>
          <a:xfrm>
            <a:off x="1409573" y="2964187"/>
            <a:ext cx="6934327" cy="0"/>
          </a:xfrm>
          <a:prstGeom prst="line">
            <a:avLst/>
          </a:prstGeom>
          <a:ln w="9525" cap="flat">
            <a:solidFill>
              <a:srgbClr val="000000"/>
            </a:solidFill>
            <a:prstDash val="solid"/>
            <a:headEnd type="none" w="sm" len="sm"/>
            <a:tailEnd type="none" w="sm" len="sm"/>
          </a:ln>
        </p:spPr>
        <p:txBody>
          <a:bodyPr/>
          <a:lstStyle/>
          <a:p>
            <a:endParaRPr lang="fr-FR"/>
          </a:p>
        </p:txBody>
      </p:sp>
      <p:sp>
        <p:nvSpPr>
          <p:cNvPr id="10" name="Titre 4">
            <a:extLst>
              <a:ext uri="{FF2B5EF4-FFF2-40B4-BE49-F238E27FC236}">
                <a16:creationId xmlns:a16="http://schemas.microsoft.com/office/drawing/2014/main" id="{877817F3-BE01-C3C9-4C58-B15A7C6DE78E}"/>
              </a:ext>
            </a:extLst>
          </p:cNvPr>
          <p:cNvSpPr txBox="1">
            <a:spLocks/>
          </p:cNvSpPr>
          <p:nvPr/>
        </p:nvSpPr>
        <p:spPr>
          <a:xfrm>
            <a:off x="1411941" y="2291789"/>
            <a:ext cx="6938682" cy="1470025"/>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cs typeface="Calibri"/>
              </a:rPr>
              <a:t>Code &amp; Tests</a:t>
            </a:r>
          </a:p>
        </p:txBody>
      </p:sp>
      <p:sp>
        <p:nvSpPr>
          <p:cNvPr id="5" name="ZoneTexte 4">
            <a:extLst>
              <a:ext uri="{FF2B5EF4-FFF2-40B4-BE49-F238E27FC236}">
                <a16:creationId xmlns:a16="http://schemas.microsoft.com/office/drawing/2014/main" id="{5184E5E0-2190-C8E6-0E0F-86DFB015E44F}"/>
              </a:ext>
            </a:extLst>
          </p:cNvPr>
          <p:cNvSpPr txBox="1"/>
          <p:nvPr/>
        </p:nvSpPr>
        <p:spPr>
          <a:xfrm>
            <a:off x="1411941" y="2965076"/>
            <a:ext cx="56612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https://github.com/Elysio3/iplant/tree/android-master</a:t>
            </a:r>
          </a:p>
        </p:txBody>
      </p:sp>
      <p:sp>
        <p:nvSpPr>
          <p:cNvPr id="12" name="Flèche : droite 11">
            <a:extLst>
              <a:ext uri="{FF2B5EF4-FFF2-40B4-BE49-F238E27FC236}">
                <a16:creationId xmlns:a16="http://schemas.microsoft.com/office/drawing/2014/main" id="{F9A0FF97-AF26-428C-21C3-8FDB830C0785}"/>
              </a:ext>
            </a:extLst>
          </p:cNvPr>
          <p:cNvSpPr/>
          <p:nvPr/>
        </p:nvSpPr>
        <p:spPr>
          <a:xfrm>
            <a:off x="9143999" y="5244353"/>
            <a:ext cx="1909482" cy="443752"/>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descr="Une image contenant Appareils électroniques, texte, gadget, capture d’écran&#10;&#10;Description générée automatiquement">
            <a:extLst>
              <a:ext uri="{FF2B5EF4-FFF2-40B4-BE49-F238E27FC236}">
                <a16:creationId xmlns:a16="http://schemas.microsoft.com/office/drawing/2014/main" id="{23866C93-C1AC-63ED-6144-0068D3249FB3}"/>
              </a:ext>
            </a:extLst>
          </p:cNvPr>
          <p:cNvPicPr>
            <a:picLocks noChangeAspect="1"/>
          </p:cNvPicPr>
          <p:nvPr/>
        </p:nvPicPr>
        <p:blipFill>
          <a:blip r:embed="rId3"/>
          <a:stretch>
            <a:fillRect/>
          </a:stretch>
        </p:blipFill>
        <p:spPr>
          <a:xfrm>
            <a:off x="11724508" y="114300"/>
            <a:ext cx="4493973" cy="9789458"/>
          </a:xfrm>
          <a:prstGeom prst="rect">
            <a:avLst/>
          </a:prstGeom>
        </p:spPr>
      </p:pic>
      <p:pic>
        <p:nvPicPr>
          <p:cNvPr id="6" name="Image 5" descr="Une image contenant texte, ligne, Police, Parallèle&#10;&#10;Description générée automatiquement">
            <a:extLst>
              <a:ext uri="{FF2B5EF4-FFF2-40B4-BE49-F238E27FC236}">
                <a16:creationId xmlns:a16="http://schemas.microsoft.com/office/drawing/2014/main" id="{6627F527-8915-53F7-1BAA-0B3613575171}"/>
              </a:ext>
            </a:extLst>
          </p:cNvPr>
          <p:cNvPicPr>
            <a:picLocks noChangeAspect="1"/>
          </p:cNvPicPr>
          <p:nvPr/>
        </p:nvPicPr>
        <p:blipFill>
          <a:blip r:embed="rId4"/>
          <a:stretch>
            <a:fillRect/>
          </a:stretch>
        </p:blipFill>
        <p:spPr>
          <a:xfrm>
            <a:off x="1411941" y="4652904"/>
            <a:ext cx="6992469" cy="1034981"/>
          </a:xfrm>
          <a:prstGeom prst="rect">
            <a:avLst/>
          </a:prstGeom>
        </p:spPr>
      </p:pic>
    </p:spTree>
    <p:extLst>
      <p:ext uri="{BB962C8B-B14F-4D97-AF65-F5344CB8AC3E}">
        <p14:creationId xmlns:p14="http://schemas.microsoft.com/office/powerpoint/2010/main" val="297989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409573" y="1469491"/>
            <a:ext cx="6024896"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Contexte</a:t>
            </a:r>
          </a:p>
        </p:txBody>
      </p:sp>
      <p:sp>
        <p:nvSpPr>
          <p:cNvPr id="4" name="TextBox 4"/>
          <p:cNvSpPr txBox="1"/>
          <p:nvPr/>
        </p:nvSpPr>
        <p:spPr>
          <a:xfrm>
            <a:off x="1409573" y="3464249"/>
            <a:ext cx="16038389" cy="5324475"/>
          </a:xfrm>
          <a:prstGeom prst="rect">
            <a:avLst/>
          </a:prstGeom>
        </p:spPr>
        <p:txBody>
          <a:bodyPr lIns="0" tIns="0" rIns="0" bIns="0" rtlCol="0" anchor="t">
            <a:spAutoFit/>
          </a:bodyPr>
          <a:lstStyle/>
          <a:p>
            <a:pPr>
              <a:lnSpc>
                <a:spcPts val="4200"/>
              </a:lnSpc>
            </a:pPr>
            <a:r>
              <a:rPr lang="en-US" sz="3000">
                <a:solidFill>
                  <a:srgbClr val="000000"/>
                </a:solidFill>
                <a:latin typeface="DM Sans"/>
              </a:rPr>
              <a:t>Nous </a:t>
            </a:r>
            <a:r>
              <a:rPr lang="en-US" sz="3000" err="1">
                <a:solidFill>
                  <a:srgbClr val="000000"/>
                </a:solidFill>
                <a:latin typeface="DM Sans"/>
              </a:rPr>
              <a:t>avons</a:t>
            </a:r>
            <a:r>
              <a:rPr lang="en-US" sz="3000">
                <a:solidFill>
                  <a:srgbClr val="000000"/>
                </a:solidFill>
                <a:latin typeface="DM Sans"/>
              </a:rPr>
              <a:t> </a:t>
            </a:r>
            <a:r>
              <a:rPr lang="en-US" sz="3000" err="1">
                <a:solidFill>
                  <a:srgbClr val="000000"/>
                </a:solidFill>
                <a:latin typeface="DM Sans"/>
              </a:rPr>
              <a:t>comme</a:t>
            </a:r>
            <a:r>
              <a:rPr lang="en-US" sz="3000">
                <a:solidFill>
                  <a:srgbClr val="000000"/>
                </a:solidFill>
                <a:latin typeface="DM Sans"/>
              </a:rPr>
              <a:t> </a:t>
            </a:r>
            <a:r>
              <a:rPr lang="en-US" sz="3000" err="1">
                <a:solidFill>
                  <a:srgbClr val="000000"/>
                </a:solidFill>
                <a:latin typeface="DM Sans"/>
              </a:rPr>
              <a:t>objectif</a:t>
            </a:r>
            <a:r>
              <a:rPr lang="en-US" sz="3000">
                <a:solidFill>
                  <a:srgbClr val="000000"/>
                </a:solidFill>
                <a:latin typeface="DM Sans"/>
              </a:rPr>
              <a:t> de </a:t>
            </a:r>
            <a:r>
              <a:rPr lang="en-US" sz="3000" err="1">
                <a:solidFill>
                  <a:srgbClr val="000000"/>
                </a:solidFill>
                <a:latin typeface="DM Sans"/>
              </a:rPr>
              <a:t>fusionner</a:t>
            </a:r>
            <a:r>
              <a:rPr lang="en-US" sz="3000">
                <a:solidFill>
                  <a:srgbClr val="000000"/>
                </a:solidFill>
                <a:latin typeface="DM Sans"/>
              </a:rPr>
              <a:t> les </a:t>
            </a:r>
            <a:r>
              <a:rPr lang="en-US" sz="3000" err="1">
                <a:solidFill>
                  <a:srgbClr val="000000"/>
                </a:solidFill>
                <a:latin typeface="DM Sans"/>
              </a:rPr>
              <a:t>compétences</a:t>
            </a:r>
            <a:r>
              <a:rPr lang="en-US" sz="3000">
                <a:solidFill>
                  <a:srgbClr val="000000"/>
                </a:solidFill>
                <a:latin typeface="DM Sans"/>
              </a:rPr>
              <a:t> </a:t>
            </a:r>
            <a:r>
              <a:rPr lang="en-US" sz="3000" err="1">
                <a:solidFill>
                  <a:srgbClr val="000000"/>
                </a:solidFill>
                <a:latin typeface="DM Sans"/>
              </a:rPr>
              <a:t>en</a:t>
            </a:r>
            <a:r>
              <a:rPr lang="en-US" sz="3000">
                <a:solidFill>
                  <a:srgbClr val="000000"/>
                </a:solidFill>
                <a:latin typeface="DM Sans"/>
              </a:rPr>
              <a:t> </a:t>
            </a:r>
            <a:r>
              <a:rPr lang="en-US" sz="3000" err="1">
                <a:solidFill>
                  <a:srgbClr val="000000"/>
                </a:solidFill>
                <a:latin typeface="DM Sans"/>
              </a:rPr>
              <a:t>développement</a:t>
            </a:r>
            <a:r>
              <a:rPr lang="en-US" sz="3000">
                <a:solidFill>
                  <a:srgbClr val="000000"/>
                </a:solidFill>
                <a:latin typeface="DM Sans"/>
              </a:rPr>
              <a:t> mobile et </a:t>
            </a:r>
            <a:r>
              <a:rPr lang="en-US" sz="3000" err="1">
                <a:solidFill>
                  <a:srgbClr val="000000"/>
                </a:solidFill>
                <a:latin typeface="DM Sans"/>
              </a:rPr>
              <a:t>en</a:t>
            </a:r>
            <a:r>
              <a:rPr lang="en-US" sz="3000">
                <a:solidFill>
                  <a:srgbClr val="000000"/>
                </a:solidFill>
                <a:latin typeface="DM Sans"/>
              </a:rPr>
              <a:t> </a:t>
            </a:r>
            <a:r>
              <a:rPr lang="en-US" sz="3000" err="1">
                <a:solidFill>
                  <a:srgbClr val="000000"/>
                </a:solidFill>
                <a:latin typeface="DM Sans"/>
              </a:rPr>
              <a:t>objets</a:t>
            </a:r>
            <a:r>
              <a:rPr lang="en-US" sz="3000">
                <a:solidFill>
                  <a:srgbClr val="000000"/>
                </a:solidFill>
                <a:latin typeface="DM Sans"/>
              </a:rPr>
              <a:t> </a:t>
            </a:r>
            <a:r>
              <a:rPr lang="en-US" sz="3000" err="1">
                <a:solidFill>
                  <a:srgbClr val="000000"/>
                </a:solidFill>
                <a:latin typeface="DM Sans"/>
              </a:rPr>
              <a:t>connectés</a:t>
            </a:r>
            <a:r>
              <a:rPr lang="en-US" sz="3000">
                <a:solidFill>
                  <a:srgbClr val="000000"/>
                </a:solidFill>
                <a:latin typeface="DM Sans"/>
              </a:rPr>
              <a:t>. </a:t>
            </a:r>
          </a:p>
          <a:p>
            <a:pPr>
              <a:lnSpc>
                <a:spcPts val="4200"/>
              </a:lnSpc>
            </a:pPr>
            <a:endParaRPr lang="en-US" sz="3000">
              <a:solidFill>
                <a:srgbClr val="000000"/>
              </a:solidFill>
              <a:latin typeface="DM Sans"/>
            </a:endParaRPr>
          </a:p>
          <a:p>
            <a:pPr>
              <a:lnSpc>
                <a:spcPts val="4200"/>
              </a:lnSpc>
            </a:pPr>
            <a:r>
              <a:rPr lang="en-US" sz="3000">
                <a:solidFill>
                  <a:srgbClr val="000000"/>
                </a:solidFill>
                <a:latin typeface="DM Sans"/>
              </a:rPr>
              <a:t>Le </a:t>
            </a:r>
            <a:r>
              <a:rPr lang="en-US" sz="3000" err="1">
                <a:solidFill>
                  <a:srgbClr val="000000"/>
                </a:solidFill>
                <a:latin typeface="DM Sans"/>
              </a:rPr>
              <a:t>projet</a:t>
            </a:r>
            <a:r>
              <a:rPr lang="en-US" sz="3000">
                <a:solidFill>
                  <a:srgbClr val="000000"/>
                </a:solidFill>
                <a:latin typeface="DM Sans"/>
              </a:rPr>
              <a:t> </a:t>
            </a:r>
            <a:r>
              <a:rPr lang="en-US" sz="3000" err="1">
                <a:solidFill>
                  <a:srgbClr val="000000"/>
                </a:solidFill>
                <a:latin typeface="DM Sans"/>
              </a:rPr>
              <a:t>iPlant</a:t>
            </a:r>
            <a:r>
              <a:rPr lang="en-US" sz="3000">
                <a:solidFill>
                  <a:srgbClr val="000000"/>
                </a:solidFill>
                <a:latin typeface="DM Sans"/>
              </a:rPr>
              <a:t> </a:t>
            </a:r>
            <a:r>
              <a:rPr lang="en-US" sz="3000" err="1">
                <a:solidFill>
                  <a:srgbClr val="000000"/>
                </a:solidFill>
                <a:latin typeface="DM Sans"/>
              </a:rPr>
              <a:t>émerge</a:t>
            </a:r>
            <a:r>
              <a:rPr lang="en-US" sz="3000">
                <a:solidFill>
                  <a:srgbClr val="000000"/>
                </a:solidFill>
                <a:latin typeface="DM Sans"/>
              </a:rPr>
              <a:t> de </a:t>
            </a:r>
            <a:r>
              <a:rPr lang="en-US" sz="3000" err="1">
                <a:solidFill>
                  <a:srgbClr val="000000"/>
                </a:solidFill>
                <a:latin typeface="DM Sans"/>
              </a:rPr>
              <a:t>cette</a:t>
            </a:r>
            <a:r>
              <a:rPr lang="en-US" sz="3000">
                <a:solidFill>
                  <a:srgbClr val="000000"/>
                </a:solidFill>
                <a:latin typeface="DM Sans"/>
              </a:rPr>
              <a:t> initiative, </a:t>
            </a:r>
            <a:r>
              <a:rPr lang="en-US" sz="3000" err="1">
                <a:solidFill>
                  <a:srgbClr val="000000"/>
                </a:solidFill>
                <a:latin typeface="DM Sans"/>
              </a:rPr>
              <a:t>offrant</a:t>
            </a:r>
            <a:r>
              <a:rPr lang="en-US" sz="3000">
                <a:solidFill>
                  <a:srgbClr val="000000"/>
                </a:solidFill>
                <a:latin typeface="DM Sans"/>
              </a:rPr>
              <a:t> </a:t>
            </a:r>
            <a:r>
              <a:rPr lang="en-US" sz="3000" err="1">
                <a:solidFill>
                  <a:srgbClr val="000000"/>
                </a:solidFill>
                <a:latin typeface="DM Sans"/>
              </a:rPr>
              <a:t>une</a:t>
            </a:r>
            <a:r>
              <a:rPr lang="en-US" sz="3000">
                <a:solidFill>
                  <a:srgbClr val="000000"/>
                </a:solidFill>
                <a:latin typeface="DM Sans"/>
              </a:rPr>
              <a:t> solution pour les </a:t>
            </a:r>
            <a:r>
              <a:rPr lang="en-US" sz="3000" err="1">
                <a:solidFill>
                  <a:srgbClr val="000000"/>
                </a:solidFill>
                <a:latin typeface="DM Sans"/>
              </a:rPr>
              <a:t>jardiniers</a:t>
            </a:r>
            <a:r>
              <a:rPr lang="en-US" sz="3000">
                <a:solidFill>
                  <a:srgbClr val="000000"/>
                </a:solidFill>
                <a:latin typeface="DM Sans"/>
              </a:rPr>
              <a:t> de </a:t>
            </a:r>
            <a:r>
              <a:rPr lang="en-US" sz="3000" err="1">
                <a:solidFill>
                  <a:srgbClr val="000000"/>
                </a:solidFill>
                <a:latin typeface="DM Sans"/>
              </a:rPr>
              <a:t>tous</a:t>
            </a:r>
            <a:r>
              <a:rPr lang="en-US" sz="3000">
                <a:solidFill>
                  <a:srgbClr val="000000"/>
                </a:solidFill>
                <a:latin typeface="DM Sans"/>
              </a:rPr>
              <a:t> </a:t>
            </a:r>
            <a:r>
              <a:rPr lang="en-US" sz="3000" err="1">
                <a:solidFill>
                  <a:srgbClr val="000000"/>
                </a:solidFill>
                <a:latin typeface="DM Sans"/>
              </a:rPr>
              <a:t>niveaux</a:t>
            </a:r>
            <a:r>
              <a:rPr lang="en-US" sz="3000">
                <a:solidFill>
                  <a:srgbClr val="000000"/>
                </a:solidFill>
                <a:latin typeface="DM Sans"/>
              </a:rPr>
              <a:t>. </a:t>
            </a:r>
            <a:r>
              <a:rPr lang="en-US" sz="3000" err="1">
                <a:solidFill>
                  <a:srgbClr val="000000"/>
                </a:solidFill>
                <a:latin typeface="DM Sans"/>
              </a:rPr>
              <a:t>L'application</a:t>
            </a:r>
            <a:r>
              <a:rPr lang="en-US" sz="3000">
                <a:solidFill>
                  <a:srgbClr val="000000"/>
                </a:solidFill>
                <a:latin typeface="DM Sans"/>
              </a:rPr>
              <a:t> Android, </a:t>
            </a:r>
            <a:r>
              <a:rPr lang="en-US" sz="3000" err="1">
                <a:solidFill>
                  <a:srgbClr val="000000"/>
                </a:solidFill>
                <a:latin typeface="DM Sans"/>
              </a:rPr>
              <a:t>couplée</a:t>
            </a:r>
            <a:r>
              <a:rPr lang="en-US" sz="3000">
                <a:solidFill>
                  <a:srgbClr val="000000"/>
                </a:solidFill>
                <a:latin typeface="DM Sans"/>
              </a:rPr>
              <a:t> à un </a:t>
            </a:r>
            <a:r>
              <a:rPr lang="en-US" sz="3000" err="1">
                <a:solidFill>
                  <a:srgbClr val="000000"/>
                </a:solidFill>
                <a:latin typeface="DM Sans"/>
              </a:rPr>
              <a:t>objet</a:t>
            </a:r>
            <a:r>
              <a:rPr lang="en-US" sz="3000">
                <a:solidFill>
                  <a:srgbClr val="000000"/>
                </a:solidFill>
                <a:latin typeface="DM Sans"/>
              </a:rPr>
              <a:t> </a:t>
            </a:r>
            <a:r>
              <a:rPr lang="en-US" sz="3000" err="1">
                <a:solidFill>
                  <a:srgbClr val="000000"/>
                </a:solidFill>
                <a:latin typeface="DM Sans"/>
              </a:rPr>
              <a:t>connecté</a:t>
            </a:r>
            <a:r>
              <a:rPr lang="en-US" sz="3000">
                <a:solidFill>
                  <a:srgbClr val="000000"/>
                </a:solidFill>
                <a:latin typeface="DM Sans"/>
              </a:rPr>
              <a:t>, surveille des </a:t>
            </a:r>
            <a:r>
              <a:rPr lang="en-US" sz="3000" err="1">
                <a:solidFill>
                  <a:srgbClr val="000000"/>
                </a:solidFill>
                <a:latin typeface="DM Sans"/>
              </a:rPr>
              <a:t>paramètres</a:t>
            </a:r>
            <a:r>
              <a:rPr lang="en-US" sz="3000">
                <a:solidFill>
                  <a:srgbClr val="000000"/>
                </a:solidFill>
                <a:latin typeface="DM Sans"/>
              </a:rPr>
              <a:t> </a:t>
            </a:r>
            <a:r>
              <a:rPr lang="en-US" sz="3000" err="1">
                <a:solidFill>
                  <a:srgbClr val="000000"/>
                </a:solidFill>
                <a:latin typeface="DM Sans"/>
              </a:rPr>
              <a:t>tels</a:t>
            </a:r>
            <a:r>
              <a:rPr lang="en-US" sz="3000">
                <a:solidFill>
                  <a:srgbClr val="000000"/>
                </a:solidFill>
                <a:latin typeface="DM Sans"/>
              </a:rPr>
              <a:t> que la </a:t>
            </a:r>
            <a:r>
              <a:rPr lang="en-US" sz="3000" err="1">
                <a:solidFill>
                  <a:srgbClr val="000000"/>
                </a:solidFill>
                <a:latin typeface="DM Sans"/>
              </a:rPr>
              <a:t>température</a:t>
            </a:r>
            <a:r>
              <a:rPr lang="en-US" sz="3000">
                <a:solidFill>
                  <a:srgbClr val="000000"/>
                </a:solidFill>
                <a:latin typeface="DM Sans"/>
              </a:rPr>
              <a:t>, </a:t>
            </a:r>
            <a:r>
              <a:rPr lang="en-US" sz="3000" err="1">
                <a:solidFill>
                  <a:srgbClr val="000000"/>
                </a:solidFill>
                <a:latin typeface="DM Sans"/>
              </a:rPr>
              <a:t>l'humidité</a:t>
            </a:r>
            <a:r>
              <a:rPr lang="en-US" sz="3000">
                <a:solidFill>
                  <a:srgbClr val="000000"/>
                </a:solidFill>
                <a:latin typeface="DM Sans"/>
              </a:rPr>
              <a:t>, et la </a:t>
            </a:r>
            <a:r>
              <a:rPr lang="en-US" sz="3000" err="1">
                <a:solidFill>
                  <a:srgbClr val="000000"/>
                </a:solidFill>
                <a:latin typeface="DM Sans"/>
              </a:rPr>
              <a:t>luminosité</a:t>
            </a:r>
            <a:r>
              <a:rPr lang="en-US" sz="3000">
                <a:solidFill>
                  <a:srgbClr val="000000"/>
                </a:solidFill>
                <a:latin typeface="DM Sans"/>
              </a:rPr>
              <a:t>, </a:t>
            </a:r>
            <a:r>
              <a:rPr lang="en-US" sz="3000" err="1">
                <a:solidFill>
                  <a:srgbClr val="000000"/>
                </a:solidFill>
                <a:latin typeface="DM Sans"/>
              </a:rPr>
              <a:t>permettant</a:t>
            </a:r>
            <a:r>
              <a:rPr lang="en-US" sz="3000">
                <a:solidFill>
                  <a:srgbClr val="000000"/>
                </a:solidFill>
                <a:latin typeface="DM Sans"/>
              </a:rPr>
              <a:t> </a:t>
            </a:r>
            <a:r>
              <a:rPr lang="en-US" sz="3000" err="1">
                <a:solidFill>
                  <a:srgbClr val="000000"/>
                </a:solidFill>
                <a:latin typeface="DM Sans"/>
              </a:rPr>
              <a:t>une</a:t>
            </a:r>
            <a:r>
              <a:rPr lang="en-US" sz="3000">
                <a:solidFill>
                  <a:srgbClr val="000000"/>
                </a:solidFill>
                <a:latin typeface="DM Sans"/>
              </a:rPr>
              <a:t> gestion </a:t>
            </a:r>
            <a:r>
              <a:rPr lang="en-US" sz="3000" err="1">
                <a:solidFill>
                  <a:srgbClr val="000000"/>
                </a:solidFill>
                <a:latin typeface="DM Sans"/>
              </a:rPr>
              <a:t>optimisée</a:t>
            </a:r>
            <a:r>
              <a:rPr lang="en-US" sz="3000">
                <a:solidFill>
                  <a:srgbClr val="000000"/>
                </a:solidFill>
                <a:latin typeface="DM Sans"/>
              </a:rPr>
              <a:t> des </a:t>
            </a:r>
            <a:r>
              <a:rPr lang="en-US" sz="3000" err="1">
                <a:solidFill>
                  <a:srgbClr val="000000"/>
                </a:solidFill>
                <a:latin typeface="DM Sans"/>
              </a:rPr>
              <a:t>plantes</a:t>
            </a:r>
            <a:r>
              <a:rPr lang="en-US" sz="3000">
                <a:solidFill>
                  <a:srgbClr val="000000"/>
                </a:solidFill>
                <a:latin typeface="DM Sans"/>
              </a:rPr>
              <a:t>, </a:t>
            </a:r>
            <a:r>
              <a:rPr lang="en-US" sz="3000" err="1">
                <a:solidFill>
                  <a:srgbClr val="000000"/>
                </a:solidFill>
                <a:latin typeface="DM Sans"/>
              </a:rPr>
              <a:t>même</a:t>
            </a:r>
            <a:r>
              <a:rPr lang="en-US" sz="3000">
                <a:solidFill>
                  <a:srgbClr val="000000"/>
                </a:solidFill>
                <a:latin typeface="DM Sans"/>
              </a:rPr>
              <a:t> à distance.</a:t>
            </a:r>
          </a:p>
          <a:p>
            <a:pPr>
              <a:lnSpc>
                <a:spcPts val="4200"/>
              </a:lnSpc>
            </a:pPr>
            <a:endParaRPr lang="en-US" sz="3000">
              <a:solidFill>
                <a:srgbClr val="000000"/>
              </a:solidFill>
              <a:latin typeface="DM Sans"/>
            </a:endParaRPr>
          </a:p>
          <a:p>
            <a:pPr>
              <a:lnSpc>
                <a:spcPts val="4200"/>
              </a:lnSpc>
            </a:pPr>
            <a:endParaRPr lang="en-US" sz="3000">
              <a:solidFill>
                <a:srgbClr val="000000"/>
              </a:solidFill>
              <a:latin typeface="DM Sans"/>
            </a:endParaRPr>
          </a:p>
          <a:p>
            <a:pPr>
              <a:lnSpc>
                <a:spcPts val="4200"/>
              </a:lnSpc>
            </a:pPr>
            <a:endParaRPr lang="en-US" sz="3000">
              <a:solidFill>
                <a:srgbClr val="000000"/>
              </a:solidFill>
              <a:latin typeface="DM Sans"/>
            </a:endParaRPr>
          </a:p>
        </p:txBody>
      </p:sp>
      <p:sp>
        <p:nvSpPr>
          <p:cNvPr id="5" name="AutoShape 5"/>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409572" y="1239343"/>
            <a:ext cx="9525332" cy="923925"/>
          </a:xfrm>
          <a:prstGeom prst="rect">
            <a:avLst/>
          </a:prstGeom>
        </p:spPr>
        <p:txBody>
          <a:bodyPr lIns="0" tIns="0" rIns="0" bIns="0" rtlCol="0" anchor="t">
            <a:spAutoFit/>
          </a:bodyPr>
          <a:lstStyle/>
          <a:p>
            <a:pPr marL="0" lvl="0" indent="0" algn="l">
              <a:lnSpc>
                <a:spcPts val="7289"/>
              </a:lnSpc>
              <a:spcBef>
                <a:spcPct val="0"/>
              </a:spcBef>
            </a:pPr>
            <a:r>
              <a:rPr lang="en-US" sz="6075" err="1">
                <a:solidFill>
                  <a:srgbClr val="000000"/>
                </a:solidFill>
                <a:latin typeface="DM Sans Bold"/>
              </a:rPr>
              <a:t>Ennoncé</a:t>
            </a:r>
            <a:r>
              <a:rPr lang="en-US" sz="6075">
                <a:solidFill>
                  <a:srgbClr val="000000"/>
                </a:solidFill>
                <a:latin typeface="DM Sans Bold"/>
              </a:rPr>
              <a:t> du </a:t>
            </a:r>
            <a:r>
              <a:rPr lang="en-US" sz="6075" err="1">
                <a:solidFill>
                  <a:srgbClr val="000000"/>
                </a:solidFill>
                <a:latin typeface="DM Sans Bold"/>
              </a:rPr>
              <a:t>problème</a:t>
            </a:r>
            <a:endParaRPr lang="en-US" sz="6075">
              <a:solidFill>
                <a:srgbClr val="000000"/>
              </a:solidFill>
              <a:latin typeface="DM Sans Bold"/>
            </a:endParaRPr>
          </a:p>
        </p:txBody>
      </p:sp>
      <p:sp>
        <p:nvSpPr>
          <p:cNvPr id="4" name="TextBox 4"/>
          <p:cNvSpPr txBox="1"/>
          <p:nvPr/>
        </p:nvSpPr>
        <p:spPr>
          <a:xfrm>
            <a:off x="1409571" y="2933700"/>
            <a:ext cx="15849727" cy="6977166"/>
          </a:xfrm>
          <a:prstGeom prst="rect">
            <a:avLst/>
          </a:prstGeom>
        </p:spPr>
        <p:txBody>
          <a:bodyPr lIns="0" tIns="0" rIns="0" bIns="0" rtlCol="0" anchor="t">
            <a:spAutoFit/>
          </a:bodyPr>
          <a:lstStyle/>
          <a:p>
            <a:pPr>
              <a:lnSpc>
                <a:spcPts val="4200"/>
              </a:lnSpc>
            </a:pPr>
            <a:r>
              <a:rPr lang="fr-FR" sz="3000">
                <a:solidFill>
                  <a:srgbClr val="000000"/>
                </a:solidFill>
                <a:latin typeface="DM Sans"/>
              </a:rPr>
              <a:t>Dans un monde où la mobilité et la connectivité sont devenues des éléments essentiels de notre quotidien, nombreux sont les professionnels qui aspirent à gérer et surveiller leur espace vert. </a:t>
            </a:r>
          </a:p>
          <a:p>
            <a:pPr>
              <a:lnSpc>
                <a:spcPts val="4200"/>
              </a:lnSpc>
            </a:pPr>
            <a:endParaRPr lang="fr-FR" sz="3000">
              <a:solidFill>
                <a:srgbClr val="000000"/>
              </a:solidFill>
              <a:latin typeface="DM Sans"/>
            </a:endParaRPr>
          </a:p>
          <a:p>
            <a:pPr>
              <a:lnSpc>
                <a:spcPts val="4200"/>
              </a:lnSpc>
            </a:pPr>
            <a:r>
              <a:rPr lang="fr-FR" sz="3000">
                <a:solidFill>
                  <a:srgbClr val="000000"/>
                </a:solidFill>
                <a:latin typeface="DM Sans"/>
              </a:rPr>
              <a:t>Cependant, en raison de leurs responsabilités et de leurs déplacements fréquents, ces professionnels n'ont pas toujours le temps ni les compétences nécessaires pour s'en occuper efficacement.</a:t>
            </a:r>
          </a:p>
          <a:p>
            <a:pPr>
              <a:lnSpc>
                <a:spcPts val="4200"/>
              </a:lnSpc>
            </a:pPr>
            <a:endParaRPr lang="fr-FR" sz="3000">
              <a:solidFill>
                <a:srgbClr val="000000"/>
              </a:solidFill>
              <a:latin typeface="DM Sans"/>
            </a:endParaRPr>
          </a:p>
          <a:p>
            <a:pPr>
              <a:lnSpc>
                <a:spcPts val="4200"/>
              </a:lnSpc>
            </a:pPr>
            <a:r>
              <a:rPr lang="fr-FR" sz="3000">
                <a:solidFill>
                  <a:srgbClr val="000000"/>
                </a:solidFill>
                <a:latin typeface="DM Sans"/>
              </a:rPr>
              <a:t>Face à ces défis, comment offrir à ces professionnels une solution mobile et technologique qui leur permette de gérer, surveiller et optimiser leur espace vert, où qu'ils soient dans le monde, tout en s'assurant de la santé et de la productivité de leurs plantations?</a:t>
            </a:r>
            <a:endParaRPr lang="en-US" sz="3000">
              <a:solidFill>
                <a:srgbClr val="000000"/>
              </a:solidFill>
              <a:latin typeface="DM Sans"/>
            </a:endParaRPr>
          </a:p>
          <a:p>
            <a:pPr>
              <a:lnSpc>
                <a:spcPts val="4200"/>
              </a:lnSpc>
            </a:pPr>
            <a:endParaRPr lang="en-US" sz="3000">
              <a:solidFill>
                <a:srgbClr val="000000"/>
              </a:solidFill>
              <a:latin typeface="DM Sans"/>
            </a:endParaRPr>
          </a:p>
        </p:txBody>
      </p:sp>
      <p:sp>
        <p:nvSpPr>
          <p:cNvPr id="5" name="AutoShape 5"/>
          <p:cNvSpPr/>
          <p:nvPr/>
        </p:nvSpPr>
        <p:spPr>
          <a:xfrm>
            <a:off x="1409571" y="2705100"/>
            <a:ext cx="15849727" cy="0"/>
          </a:xfrm>
          <a:prstGeom prst="line">
            <a:avLst/>
          </a:prstGeom>
          <a:ln w="9525" cap="flat">
            <a:solidFill>
              <a:srgbClr val="000000"/>
            </a:solidFill>
            <a:prstDash val="solid"/>
            <a:headEnd type="none" w="sm" len="sm"/>
            <a:tailEnd type="none" w="sm" len="sm"/>
          </a:ln>
        </p:spPr>
        <p:txBody>
          <a:bodyPr/>
          <a:lstStyle/>
          <a:p>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409572" y="1239343"/>
            <a:ext cx="9525332" cy="923925"/>
          </a:xfrm>
          <a:prstGeom prst="rect">
            <a:avLst/>
          </a:prstGeom>
        </p:spPr>
        <p:txBody>
          <a:bodyPr lIns="0" tIns="0" rIns="0" bIns="0" rtlCol="0" anchor="t">
            <a:spAutoFit/>
          </a:bodyPr>
          <a:lstStyle/>
          <a:p>
            <a:pPr>
              <a:lnSpc>
                <a:spcPts val="7289"/>
              </a:lnSpc>
              <a:spcBef>
                <a:spcPct val="0"/>
              </a:spcBef>
            </a:pPr>
            <a:r>
              <a:rPr lang="en-US" sz="6050" err="1">
                <a:solidFill>
                  <a:srgbClr val="000000"/>
                </a:solidFill>
                <a:latin typeface="DM Sans Bold"/>
              </a:rPr>
              <a:t>Préparation</a:t>
            </a:r>
            <a:r>
              <a:rPr lang="en-US" sz="6050">
                <a:solidFill>
                  <a:srgbClr val="000000"/>
                </a:solidFill>
                <a:latin typeface="DM Sans Bold"/>
              </a:rPr>
              <a:t> du </a:t>
            </a:r>
            <a:r>
              <a:rPr lang="en-US" sz="6050" err="1">
                <a:solidFill>
                  <a:srgbClr val="000000"/>
                </a:solidFill>
                <a:latin typeface="DM Sans Bold"/>
              </a:rPr>
              <a:t>projet</a:t>
            </a:r>
            <a:endParaRPr lang="en-US" sz="6075" err="1">
              <a:solidFill>
                <a:srgbClr val="000000"/>
              </a:solidFill>
              <a:latin typeface="DM Sans Bold"/>
            </a:endParaRPr>
          </a:p>
        </p:txBody>
      </p:sp>
      <p:sp>
        <p:nvSpPr>
          <p:cNvPr id="4" name="TextBox 4"/>
          <p:cNvSpPr txBox="1"/>
          <p:nvPr/>
        </p:nvSpPr>
        <p:spPr>
          <a:xfrm>
            <a:off x="1409571" y="2147580"/>
            <a:ext cx="15849727" cy="511935"/>
          </a:xfrm>
          <a:prstGeom prst="rect">
            <a:avLst/>
          </a:prstGeom>
        </p:spPr>
        <p:txBody>
          <a:bodyPr lIns="0" tIns="0" rIns="0" bIns="0" rtlCol="0" anchor="t">
            <a:spAutoFit/>
          </a:bodyPr>
          <a:lstStyle/>
          <a:p>
            <a:pPr>
              <a:lnSpc>
                <a:spcPts val="4200"/>
              </a:lnSpc>
            </a:pPr>
            <a:r>
              <a:rPr lang="fr-FR" sz="3000">
                <a:latin typeface="DM Sans"/>
              </a:rPr>
              <a:t>Business Model Canvas</a:t>
            </a:r>
          </a:p>
        </p:txBody>
      </p:sp>
      <p:sp>
        <p:nvSpPr>
          <p:cNvPr id="5" name="AutoShape 5"/>
          <p:cNvSpPr/>
          <p:nvPr/>
        </p:nvSpPr>
        <p:spPr>
          <a:xfrm>
            <a:off x="1409571" y="2705100"/>
            <a:ext cx="15849727" cy="0"/>
          </a:xfrm>
          <a:prstGeom prst="line">
            <a:avLst/>
          </a:prstGeom>
          <a:ln w="9525" cap="flat">
            <a:solidFill>
              <a:srgbClr val="000000"/>
            </a:solidFill>
            <a:prstDash val="solid"/>
            <a:headEnd type="none" w="sm" len="sm"/>
            <a:tailEnd type="none" w="sm" len="sm"/>
          </a:ln>
        </p:spPr>
        <p:txBody>
          <a:bodyPr/>
          <a:lstStyle/>
          <a:p>
            <a:endParaRPr lang="fr-FR"/>
          </a:p>
        </p:txBody>
      </p:sp>
      <p:pic>
        <p:nvPicPr>
          <p:cNvPr id="7" name="Image 6">
            <a:extLst>
              <a:ext uri="{FF2B5EF4-FFF2-40B4-BE49-F238E27FC236}">
                <a16:creationId xmlns:a16="http://schemas.microsoft.com/office/drawing/2014/main" id="{7FA49D23-6687-8975-5E2D-1D01481C8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500096"/>
            <a:ext cx="10082479" cy="6215401"/>
          </a:xfrm>
          <a:prstGeom prst="rect">
            <a:avLst/>
          </a:prstGeom>
        </p:spPr>
      </p:pic>
      <p:pic>
        <p:nvPicPr>
          <p:cNvPr id="9" name="Image 8">
            <a:extLst>
              <a:ext uri="{FF2B5EF4-FFF2-40B4-BE49-F238E27FC236}">
                <a16:creationId xmlns:a16="http://schemas.microsoft.com/office/drawing/2014/main" id="{784047B5-CE9C-E7EC-8B4D-4B3CC6818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5357" y="4598895"/>
            <a:ext cx="7844043" cy="3533801"/>
          </a:xfrm>
          <a:prstGeom prst="rect">
            <a:avLst/>
          </a:prstGeom>
        </p:spPr>
      </p:pic>
    </p:spTree>
    <p:extLst>
      <p:ext uri="{BB962C8B-B14F-4D97-AF65-F5344CB8AC3E}">
        <p14:creationId xmlns:p14="http://schemas.microsoft.com/office/powerpoint/2010/main" val="232204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409572" y="1239343"/>
            <a:ext cx="9525332" cy="923925"/>
          </a:xfrm>
          <a:prstGeom prst="rect">
            <a:avLst/>
          </a:prstGeom>
        </p:spPr>
        <p:txBody>
          <a:bodyPr lIns="0" tIns="0" rIns="0" bIns="0" rtlCol="0" anchor="t">
            <a:spAutoFit/>
          </a:bodyPr>
          <a:lstStyle/>
          <a:p>
            <a:pPr>
              <a:lnSpc>
                <a:spcPts val="7289"/>
              </a:lnSpc>
              <a:spcBef>
                <a:spcPct val="0"/>
              </a:spcBef>
            </a:pPr>
            <a:r>
              <a:rPr lang="en-US" sz="6050" err="1">
                <a:solidFill>
                  <a:srgbClr val="000000"/>
                </a:solidFill>
                <a:latin typeface="DM Sans Bold"/>
              </a:rPr>
              <a:t>Préparation</a:t>
            </a:r>
            <a:r>
              <a:rPr lang="en-US" sz="6050">
                <a:solidFill>
                  <a:srgbClr val="000000"/>
                </a:solidFill>
                <a:latin typeface="DM Sans Bold"/>
              </a:rPr>
              <a:t> du </a:t>
            </a:r>
            <a:r>
              <a:rPr lang="en-US" sz="6050" err="1">
                <a:solidFill>
                  <a:srgbClr val="000000"/>
                </a:solidFill>
                <a:latin typeface="DM Sans Bold"/>
              </a:rPr>
              <a:t>projet</a:t>
            </a:r>
            <a:endParaRPr lang="en-US" sz="6075" err="1">
              <a:solidFill>
                <a:srgbClr val="000000"/>
              </a:solidFill>
              <a:latin typeface="DM Sans Bold"/>
            </a:endParaRPr>
          </a:p>
        </p:txBody>
      </p:sp>
      <p:sp>
        <p:nvSpPr>
          <p:cNvPr id="4" name="TextBox 4"/>
          <p:cNvSpPr txBox="1"/>
          <p:nvPr/>
        </p:nvSpPr>
        <p:spPr>
          <a:xfrm>
            <a:off x="1409571" y="2178216"/>
            <a:ext cx="15849727" cy="511935"/>
          </a:xfrm>
          <a:prstGeom prst="rect">
            <a:avLst/>
          </a:prstGeom>
        </p:spPr>
        <p:txBody>
          <a:bodyPr lIns="0" tIns="0" rIns="0" bIns="0" rtlCol="0" anchor="t">
            <a:spAutoFit/>
          </a:bodyPr>
          <a:lstStyle/>
          <a:p>
            <a:pPr>
              <a:lnSpc>
                <a:spcPts val="4200"/>
              </a:lnSpc>
            </a:pPr>
            <a:r>
              <a:rPr lang="fr-FR" sz="3000">
                <a:latin typeface="DM Sans"/>
              </a:rPr>
              <a:t>Liste des fonctionnalités</a:t>
            </a:r>
          </a:p>
        </p:txBody>
      </p:sp>
      <p:sp>
        <p:nvSpPr>
          <p:cNvPr id="5" name="AutoShape 5"/>
          <p:cNvSpPr/>
          <p:nvPr/>
        </p:nvSpPr>
        <p:spPr>
          <a:xfrm>
            <a:off x="1409571" y="2705100"/>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6" name="TextBox 4">
            <a:extLst>
              <a:ext uri="{FF2B5EF4-FFF2-40B4-BE49-F238E27FC236}">
                <a16:creationId xmlns:a16="http://schemas.microsoft.com/office/drawing/2014/main" id="{39242D55-FACF-0BCF-FBDB-7385866105E4}"/>
              </a:ext>
            </a:extLst>
          </p:cNvPr>
          <p:cNvSpPr txBox="1"/>
          <p:nvPr/>
        </p:nvSpPr>
        <p:spPr>
          <a:xfrm>
            <a:off x="1409570" y="3467100"/>
            <a:ext cx="15849727" cy="5899948"/>
          </a:xfrm>
          <a:prstGeom prst="rect">
            <a:avLst/>
          </a:prstGeom>
        </p:spPr>
        <p:txBody>
          <a:bodyPr lIns="0" tIns="0" rIns="0" bIns="0" rtlCol="0" anchor="t">
            <a:spAutoFit/>
          </a:bodyPr>
          <a:lstStyle/>
          <a:p>
            <a:pPr>
              <a:lnSpc>
                <a:spcPts val="4200"/>
              </a:lnSpc>
            </a:pPr>
            <a:r>
              <a:rPr lang="fr-FR" sz="3000">
                <a:solidFill>
                  <a:srgbClr val="000000"/>
                </a:solidFill>
                <a:latin typeface="DM Sans"/>
              </a:rPr>
              <a:t>Liste des fonctionnalités de l’application mobile :</a:t>
            </a:r>
          </a:p>
          <a:p>
            <a:pPr>
              <a:lnSpc>
                <a:spcPts val="4200"/>
              </a:lnSpc>
            </a:pPr>
            <a:endParaRPr lang="fr-FR" sz="3000">
              <a:solidFill>
                <a:srgbClr val="000000"/>
              </a:solidFill>
              <a:latin typeface="DM Sans"/>
            </a:endParaRPr>
          </a:p>
          <a:p>
            <a:pPr>
              <a:lnSpc>
                <a:spcPts val="4200"/>
              </a:lnSpc>
            </a:pPr>
            <a:r>
              <a:rPr lang="fr-FR" sz="3000">
                <a:solidFill>
                  <a:srgbClr val="000000"/>
                </a:solidFill>
                <a:latin typeface="DM Sans"/>
              </a:rPr>
              <a:t>- Recevoir les données mesurées par chaque objet connecté</a:t>
            </a:r>
          </a:p>
          <a:p>
            <a:pPr>
              <a:lnSpc>
                <a:spcPts val="4200"/>
              </a:lnSpc>
            </a:pPr>
            <a:r>
              <a:rPr lang="fr-FR" sz="3000">
                <a:solidFill>
                  <a:srgbClr val="000000"/>
                </a:solidFill>
                <a:latin typeface="DM Sans"/>
              </a:rPr>
              <a:t>- Créer un cycle manuel / automatique d’évènements</a:t>
            </a:r>
          </a:p>
          <a:p>
            <a:pPr>
              <a:lnSpc>
                <a:spcPts val="4200"/>
              </a:lnSpc>
            </a:pPr>
            <a:r>
              <a:rPr lang="fr-FR" sz="3000">
                <a:solidFill>
                  <a:srgbClr val="000000"/>
                </a:solidFill>
                <a:latin typeface="DM Sans"/>
              </a:rPr>
              <a:t>- Regrouper les objets connectés par groupe de lieu/type</a:t>
            </a:r>
          </a:p>
          <a:p>
            <a:pPr>
              <a:lnSpc>
                <a:spcPts val="4200"/>
              </a:lnSpc>
            </a:pPr>
            <a:r>
              <a:rPr lang="fr-FR" sz="3000">
                <a:solidFill>
                  <a:srgbClr val="000000"/>
                </a:solidFill>
                <a:latin typeface="DM Sans"/>
              </a:rPr>
              <a:t>- Déclencher des évènements manuellement ou en fonctions de certains critères</a:t>
            </a:r>
          </a:p>
          <a:p>
            <a:pPr>
              <a:lnSpc>
                <a:spcPts val="4200"/>
              </a:lnSpc>
            </a:pPr>
            <a:r>
              <a:rPr lang="fr-FR" sz="3000">
                <a:solidFill>
                  <a:srgbClr val="000000"/>
                </a:solidFill>
                <a:latin typeface="DM Sans"/>
              </a:rPr>
              <a:t>Les évènements sont :</a:t>
            </a:r>
          </a:p>
          <a:p>
            <a:pPr>
              <a:lnSpc>
                <a:spcPts val="4200"/>
              </a:lnSpc>
            </a:pPr>
            <a:r>
              <a:rPr lang="fr-FR" sz="3000">
                <a:solidFill>
                  <a:srgbClr val="000000"/>
                </a:solidFill>
                <a:latin typeface="DM Sans"/>
              </a:rPr>
              <a:t>- une notification envoyée à l’utilisateur</a:t>
            </a:r>
          </a:p>
          <a:p>
            <a:pPr>
              <a:lnSpc>
                <a:spcPts val="4200"/>
              </a:lnSpc>
            </a:pPr>
            <a:r>
              <a:rPr lang="fr-FR" sz="3000">
                <a:solidFill>
                  <a:srgbClr val="000000"/>
                </a:solidFill>
                <a:latin typeface="DM Sans"/>
              </a:rPr>
              <a:t>- un déclenchement d’un cycle d’arrosage à distance</a:t>
            </a:r>
          </a:p>
          <a:p>
            <a:pPr>
              <a:lnSpc>
                <a:spcPts val="4200"/>
              </a:lnSpc>
            </a:pPr>
            <a:r>
              <a:rPr lang="fr-FR" sz="3000">
                <a:solidFill>
                  <a:srgbClr val="000000"/>
                </a:solidFill>
                <a:latin typeface="DM Sans"/>
              </a:rPr>
              <a:t>- Allumer/Eteindre une LED / lancer un cycle d’éclairage</a:t>
            </a:r>
          </a:p>
          <a:p>
            <a:pPr>
              <a:lnSpc>
                <a:spcPts val="4200"/>
              </a:lnSpc>
            </a:pPr>
            <a:endParaRPr lang="en-US" sz="3000">
              <a:solidFill>
                <a:srgbClr val="000000"/>
              </a:solidFill>
              <a:latin typeface="DM Sans"/>
            </a:endParaRPr>
          </a:p>
        </p:txBody>
      </p:sp>
    </p:spTree>
    <p:extLst>
      <p:ext uri="{BB962C8B-B14F-4D97-AF65-F5344CB8AC3E}">
        <p14:creationId xmlns:p14="http://schemas.microsoft.com/office/powerpoint/2010/main" val="118954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409572" y="1239343"/>
            <a:ext cx="9525332" cy="923925"/>
          </a:xfrm>
          <a:prstGeom prst="rect">
            <a:avLst/>
          </a:prstGeom>
        </p:spPr>
        <p:txBody>
          <a:bodyPr lIns="0" tIns="0" rIns="0" bIns="0" rtlCol="0" anchor="t">
            <a:spAutoFit/>
          </a:bodyPr>
          <a:lstStyle/>
          <a:p>
            <a:pPr>
              <a:lnSpc>
                <a:spcPts val="7289"/>
              </a:lnSpc>
              <a:spcBef>
                <a:spcPct val="0"/>
              </a:spcBef>
            </a:pPr>
            <a:r>
              <a:rPr lang="en-US" sz="6050" err="1">
                <a:solidFill>
                  <a:srgbClr val="000000"/>
                </a:solidFill>
                <a:latin typeface="DM Sans Bold"/>
              </a:rPr>
              <a:t>Préparation</a:t>
            </a:r>
            <a:r>
              <a:rPr lang="en-US" sz="6050">
                <a:solidFill>
                  <a:srgbClr val="000000"/>
                </a:solidFill>
                <a:latin typeface="DM Sans Bold"/>
              </a:rPr>
              <a:t> du </a:t>
            </a:r>
            <a:r>
              <a:rPr lang="en-US" sz="6050" err="1">
                <a:solidFill>
                  <a:srgbClr val="000000"/>
                </a:solidFill>
                <a:latin typeface="DM Sans Bold"/>
              </a:rPr>
              <a:t>projet</a:t>
            </a:r>
            <a:endParaRPr lang="en-US" sz="6075">
              <a:solidFill>
                <a:srgbClr val="000000"/>
              </a:solidFill>
              <a:latin typeface="DM Sans Bold"/>
            </a:endParaRPr>
          </a:p>
        </p:txBody>
      </p:sp>
      <p:sp>
        <p:nvSpPr>
          <p:cNvPr id="4" name="TextBox 4"/>
          <p:cNvSpPr txBox="1"/>
          <p:nvPr/>
        </p:nvSpPr>
        <p:spPr>
          <a:xfrm>
            <a:off x="1409571" y="2178216"/>
            <a:ext cx="15849727" cy="511935"/>
          </a:xfrm>
          <a:prstGeom prst="rect">
            <a:avLst/>
          </a:prstGeom>
        </p:spPr>
        <p:txBody>
          <a:bodyPr lIns="0" tIns="0" rIns="0" bIns="0" rtlCol="0" anchor="t">
            <a:spAutoFit/>
          </a:bodyPr>
          <a:lstStyle/>
          <a:p>
            <a:pPr>
              <a:lnSpc>
                <a:spcPts val="4200"/>
              </a:lnSpc>
            </a:pPr>
            <a:r>
              <a:rPr lang="fr-FR" sz="3000">
                <a:latin typeface="DM Sans"/>
              </a:rPr>
              <a:t>Liste des fonctionnalités</a:t>
            </a:r>
          </a:p>
        </p:txBody>
      </p:sp>
      <p:sp>
        <p:nvSpPr>
          <p:cNvPr id="5" name="AutoShape 5"/>
          <p:cNvSpPr/>
          <p:nvPr/>
        </p:nvSpPr>
        <p:spPr>
          <a:xfrm>
            <a:off x="1409571" y="2705100"/>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6" name="TextBox 4">
            <a:extLst>
              <a:ext uri="{FF2B5EF4-FFF2-40B4-BE49-F238E27FC236}">
                <a16:creationId xmlns:a16="http://schemas.microsoft.com/office/drawing/2014/main" id="{39242D55-FACF-0BCF-FBDB-7385866105E4}"/>
              </a:ext>
            </a:extLst>
          </p:cNvPr>
          <p:cNvSpPr txBox="1"/>
          <p:nvPr/>
        </p:nvSpPr>
        <p:spPr>
          <a:xfrm>
            <a:off x="1409571" y="3286054"/>
            <a:ext cx="15849727" cy="4822730"/>
          </a:xfrm>
          <a:prstGeom prst="rect">
            <a:avLst/>
          </a:prstGeom>
        </p:spPr>
        <p:txBody>
          <a:bodyPr lIns="0" tIns="0" rIns="0" bIns="0" rtlCol="0" anchor="t">
            <a:spAutoFit/>
          </a:bodyPr>
          <a:lstStyle/>
          <a:p>
            <a:pPr>
              <a:lnSpc>
                <a:spcPts val="4200"/>
              </a:lnSpc>
            </a:pPr>
            <a:r>
              <a:rPr lang="fr-FR" sz="3000">
                <a:solidFill>
                  <a:srgbClr val="000000"/>
                </a:solidFill>
                <a:latin typeface="DM Sans"/>
              </a:rPr>
              <a:t>Liste des fonctionnalités objet connecté :</a:t>
            </a:r>
          </a:p>
          <a:p>
            <a:pPr>
              <a:lnSpc>
                <a:spcPts val="4200"/>
              </a:lnSpc>
            </a:pPr>
            <a:endParaRPr lang="fr-FR" sz="3000">
              <a:solidFill>
                <a:srgbClr val="000000"/>
              </a:solidFill>
              <a:latin typeface="DM Sans"/>
            </a:endParaRPr>
          </a:p>
          <a:p>
            <a:pPr>
              <a:lnSpc>
                <a:spcPts val="4200"/>
              </a:lnSpc>
            </a:pPr>
            <a:r>
              <a:rPr lang="fr-FR" sz="3000">
                <a:solidFill>
                  <a:srgbClr val="000000"/>
                </a:solidFill>
                <a:latin typeface="DM Sans"/>
              </a:rPr>
              <a:t>- Mesurer la luminosité</a:t>
            </a:r>
          </a:p>
          <a:p>
            <a:pPr>
              <a:lnSpc>
                <a:spcPts val="4200"/>
              </a:lnSpc>
            </a:pPr>
            <a:r>
              <a:rPr lang="fr-FR" sz="3000">
                <a:solidFill>
                  <a:srgbClr val="000000"/>
                </a:solidFill>
                <a:latin typeface="DM Sans"/>
              </a:rPr>
              <a:t>- Mesurer l’humidité du sol avec détecteur de moisissure</a:t>
            </a:r>
          </a:p>
          <a:p>
            <a:pPr>
              <a:lnSpc>
                <a:spcPts val="4200"/>
              </a:lnSpc>
            </a:pPr>
            <a:r>
              <a:rPr lang="fr-FR" sz="3000">
                <a:solidFill>
                  <a:srgbClr val="000000"/>
                </a:solidFill>
                <a:latin typeface="DM Sans"/>
              </a:rPr>
              <a:t>- Mesurer la température ambiante de l’air</a:t>
            </a:r>
          </a:p>
          <a:p>
            <a:pPr>
              <a:lnSpc>
                <a:spcPts val="4200"/>
              </a:lnSpc>
            </a:pPr>
            <a:r>
              <a:rPr lang="fr-FR" sz="3000">
                <a:solidFill>
                  <a:srgbClr val="000000"/>
                </a:solidFill>
                <a:latin typeface="DM Sans"/>
              </a:rPr>
              <a:t>- Mesurer la quantité d’eau disponible dans le réservoir (spécifique aux petites plantes d’intérieur)</a:t>
            </a:r>
          </a:p>
          <a:p>
            <a:pPr>
              <a:lnSpc>
                <a:spcPts val="4200"/>
              </a:lnSpc>
            </a:pPr>
            <a:r>
              <a:rPr lang="fr-FR" sz="3000">
                <a:solidFill>
                  <a:srgbClr val="000000"/>
                </a:solidFill>
                <a:latin typeface="DM Sans"/>
              </a:rPr>
              <a:t>- 3 lampes (LED)</a:t>
            </a:r>
          </a:p>
          <a:p>
            <a:pPr>
              <a:lnSpc>
                <a:spcPts val="4200"/>
              </a:lnSpc>
            </a:pPr>
            <a:endParaRPr lang="fr-FR" sz="3000">
              <a:solidFill>
                <a:srgbClr val="000000"/>
              </a:solidFill>
              <a:latin typeface="DM Sans"/>
            </a:endParaRPr>
          </a:p>
        </p:txBody>
      </p:sp>
    </p:spTree>
    <p:extLst>
      <p:ext uri="{BB962C8B-B14F-4D97-AF65-F5344CB8AC3E}">
        <p14:creationId xmlns:p14="http://schemas.microsoft.com/office/powerpoint/2010/main" val="91753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19" name="Rectangle 18">
            <a:extLst>
              <a:ext uri="{FF2B5EF4-FFF2-40B4-BE49-F238E27FC236}">
                <a16:creationId xmlns:a16="http://schemas.microsoft.com/office/drawing/2014/main" id="{191CE14B-5874-3B7D-A01B-6A27E121D429}"/>
              </a:ext>
            </a:extLst>
          </p:cNvPr>
          <p:cNvSpPr/>
          <p:nvPr/>
        </p:nvSpPr>
        <p:spPr>
          <a:xfrm>
            <a:off x="11806947" y="3100691"/>
            <a:ext cx="5933870" cy="2893979"/>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riangle isocèle 20">
            <a:extLst>
              <a:ext uri="{FF2B5EF4-FFF2-40B4-BE49-F238E27FC236}">
                <a16:creationId xmlns:a16="http://schemas.microsoft.com/office/drawing/2014/main" id="{25F17B23-8A0D-15BA-49E6-26ADE54B6C38}"/>
              </a:ext>
            </a:extLst>
          </p:cNvPr>
          <p:cNvSpPr/>
          <p:nvPr/>
        </p:nvSpPr>
        <p:spPr>
          <a:xfrm>
            <a:off x="12123095" y="3185809"/>
            <a:ext cx="2383276" cy="1252436"/>
          </a:xfrm>
          <a:prstGeom prst="triangl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B18138C3-7C2A-04BE-FD3B-F3891BF0FA00}"/>
              </a:ext>
            </a:extLst>
          </p:cNvPr>
          <p:cNvSpPr/>
          <p:nvPr/>
        </p:nvSpPr>
        <p:spPr>
          <a:xfrm>
            <a:off x="12196053" y="4438245"/>
            <a:ext cx="2225201" cy="154426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71E9AF2A-61C2-4D2E-D987-A806E2430FF4}"/>
              </a:ext>
            </a:extLst>
          </p:cNvPr>
          <p:cNvSpPr/>
          <p:nvPr/>
        </p:nvSpPr>
        <p:spPr>
          <a:xfrm>
            <a:off x="778212" y="4219373"/>
            <a:ext cx="3854584" cy="364787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3"/>
          <p:cNvSpPr txBox="1"/>
          <p:nvPr/>
        </p:nvSpPr>
        <p:spPr>
          <a:xfrm>
            <a:off x="1409573" y="1473524"/>
            <a:ext cx="9525332" cy="923925"/>
          </a:xfrm>
          <a:prstGeom prst="rect">
            <a:avLst/>
          </a:prstGeom>
        </p:spPr>
        <p:txBody>
          <a:bodyPr lIns="0" tIns="0" rIns="0" bIns="0" rtlCol="0" anchor="t">
            <a:spAutoFit/>
          </a:bodyPr>
          <a:lstStyle/>
          <a:p>
            <a:pPr marL="0" lvl="0" indent="0" algn="l">
              <a:lnSpc>
                <a:spcPts val="7289"/>
              </a:lnSpc>
              <a:spcBef>
                <a:spcPct val="0"/>
              </a:spcBef>
            </a:pPr>
            <a:r>
              <a:rPr lang="en-US" sz="6075">
                <a:solidFill>
                  <a:srgbClr val="000000"/>
                </a:solidFill>
                <a:latin typeface="DM Sans Bold"/>
              </a:rPr>
              <a:t>Projet, infrascructure</a:t>
            </a: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pic>
        <p:nvPicPr>
          <p:cNvPr id="8" name="Graphique 7" descr="Internet des objets contour">
            <a:extLst>
              <a:ext uri="{FF2B5EF4-FFF2-40B4-BE49-F238E27FC236}">
                <a16:creationId xmlns:a16="http://schemas.microsoft.com/office/drawing/2014/main" id="{E17C2424-6F4C-8DCA-73A6-E59868A055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9481" y="4029682"/>
            <a:ext cx="2446506" cy="2446506"/>
          </a:xfrm>
          <a:prstGeom prst="rect">
            <a:avLst/>
          </a:prstGeom>
        </p:spPr>
      </p:pic>
      <p:pic>
        <p:nvPicPr>
          <p:cNvPr id="9" name="Graphique 8" descr="Fleurs en pot contour">
            <a:extLst>
              <a:ext uri="{FF2B5EF4-FFF2-40B4-BE49-F238E27FC236}">
                <a16:creationId xmlns:a16="http://schemas.microsoft.com/office/drawing/2014/main" id="{F8BE9E13-BFA7-9066-704A-BCEC78C064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58034" y="5075406"/>
            <a:ext cx="914400" cy="914400"/>
          </a:xfrm>
          <a:prstGeom prst="rect">
            <a:avLst/>
          </a:prstGeom>
        </p:spPr>
      </p:pic>
      <p:pic>
        <p:nvPicPr>
          <p:cNvPr id="10" name="Graphique 9" descr="Base de données contour">
            <a:extLst>
              <a:ext uri="{FF2B5EF4-FFF2-40B4-BE49-F238E27FC236}">
                <a16:creationId xmlns:a16="http://schemas.microsoft.com/office/drawing/2014/main" id="{A8191E9A-C7F3-5673-B871-E53937168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03214" y="6327842"/>
            <a:ext cx="914400" cy="914400"/>
          </a:xfrm>
          <a:prstGeom prst="rect">
            <a:avLst/>
          </a:prstGeom>
        </p:spPr>
      </p:pic>
      <p:pic>
        <p:nvPicPr>
          <p:cNvPr id="12" name="Graphique 11" descr="Serveur contour">
            <a:extLst>
              <a:ext uri="{FF2B5EF4-FFF2-40B4-BE49-F238E27FC236}">
                <a16:creationId xmlns:a16="http://schemas.microsoft.com/office/drawing/2014/main" id="{C2CC217E-DD83-9AD8-06D6-053B7861DB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7534" y="4990290"/>
            <a:ext cx="914400" cy="914400"/>
          </a:xfrm>
          <a:prstGeom prst="rect">
            <a:avLst/>
          </a:prstGeom>
        </p:spPr>
      </p:pic>
      <p:pic>
        <p:nvPicPr>
          <p:cNvPr id="13" name="Graphique 12" descr="Sans fil contour">
            <a:extLst>
              <a:ext uri="{FF2B5EF4-FFF2-40B4-BE49-F238E27FC236}">
                <a16:creationId xmlns:a16="http://schemas.microsoft.com/office/drawing/2014/main" id="{DFE3DEA6-8922-F16C-ED6C-259B44DFAA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851704" y="4479587"/>
            <a:ext cx="1121112" cy="1108953"/>
          </a:xfrm>
          <a:prstGeom prst="rect">
            <a:avLst/>
          </a:prstGeom>
        </p:spPr>
      </p:pic>
      <p:pic>
        <p:nvPicPr>
          <p:cNvPr id="14" name="Graphique 13" descr="Routeur sans fil contour">
            <a:extLst>
              <a:ext uri="{FF2B5EF4-FFF2-40B4-BE49-F238E27FC236}">
                <a16:creationId xmlns:a16="http://schemas.microsoft.com/office/drawing/2014/main" id="{C6FED704-E114-2B37-00BF-1E4D418119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310353" y="5063247"/>
            <a:ext cx="914400" cy="914400"/>
          </a:xfrm>
          <a:prstGeom prst="rect">
            <a:avLst/>
          </a:prstGeom>
        </p:spPr>
      </p:pic>
      <p:pic>
        <p:nvPicPr>
          <p:cNvPr id="15" name="Graphique 14" descr="Main de robot contour">
            <a:extLst>
              <a:ext uri="{FF2B5EF4-FFF2-40B4-BE49-F238E27FC236}">
                <a16:creationId xmlns:a16="http://schemas.microsoft.com/office/drawing/2014/main" id="{2BB73B99-4ED2-D43E-DA48-4B2A7E1CC0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310853" y="5136204"/>
            <a:ext cx="914400" cy="914400"/>
          </a:xfrm>
          <a:prstGeom prst="rect">
            <a:avLst/>
          </a:prstGeom>
        </p:spPr>
      </p:pic>
      <p:cxnSp>
        <p:nvCxnSpPr>
          <p:cNvPr id="17" name="Connecteur droit avec flèche 16">
            <a:extLst>
              <a:ext uri="{FF2B5EF4-FFF2-40B4-BE49-F238E27FC236}">
                <a16:creationId xmlns:a16="http://schemas.microsoft.com/office/drawing/2014/main" id="{2BDF1E90-FF67-DA72-DE01-9AB2DC9E1343}"/>
              </a:ext>
            </a:extLst>
          </p:cNvPr>
          <p:cNvCxnSpPr/>
          <p:nvPr/>
        </p:nvCxnSpPr>
        <p:spPr>
          <a:xfrm>
            <a:off x="1865278" y="5853619"/>
            <a:ext cx="2432" cy="464497"/>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8" name="ZoneTexte 17">
            <a:extLst>
              <a:ext uri="{FF2B5EF4-FFF2-40B4-BE49-F238E27FC236}">
                <a16:creationId xmlns:a16="http://schemas.microsoft.com/office/drawing/2014/main" id="{8C8CACBE-58A8-0063-FE19-DEA8E17C077C}"/>
              </a:ext>
            </a:extLst>
          </p:cNvPr>
          <p:cNvSpPr txBox="1"/>
          <p:nvPr/>
        </p:nvSpPr>
        <p:spPr>
          <a:xfrm>
            <a:off x="1057884" y="4438244"/>
            <a:ext cx="16415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cs typeface="Calibri"/>
              </a:rPr>
              <a:t>API REST</a:t>
            </a:r>
            <a:endParaRPr lang="fr-FR"/>
          </a:p>
          <a:p>
            <a:pPr algn="ctr"/>
            <a:r>
              <a:rPr lang="fr-FR">
                <a:cs typeface="Calibri"/>
              </a:rPr>
              <a:t>(Raspberry Pi)</a:t>
            </a:r>
          </a:p>
        </p:txBody>
      </p:sp>
      <p:cxnSp>
        <p:nvCxnSpPr>
          <p:cNvPr id="22" name="Connecteur droit avec flèche 21">
            <a:extLst>
              <a:ext uri="{FF2B5EF4-FFF2-40B4-BE49-F238E27FC236}">
                <a16:creationId xmlns:a16="http://schemas.microsoft.com/office/drawing/2014/main" id="{2B0CB476-C567-731A-9485-AA8033C97636}"/>
              </a:ext>
            </a:extLst>
          </p:cNvPr>
          <p:cNvCxnSpPr/>
          <p:nvPr/>
        </p:nvCxnSpPr>
        <p:spPr>
          <a:xfrm>
            <a:off x="13313518" y="5640826"/>
            <a:ext cx="2945049" cy="14593"/>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3" name="Connecteur droit avec flèche 22">
            <a:extLst>
              <a:ext uri="{FF2B5EF4-FFF2-40B4-BE49-F238E27FC236}">
                <a16:creationId xmlns:a16="http://schemas.microsoft.com/office/drawing/2014/main" id="{CDB82D3D-AF0D-2BD8-8479-CF1563E165A2}"/>
              </a:ext>
            </a:extLst>
          </p:cNvPr>
          <p:cNvCxnSpPr>
            <a:cxnSpLocks/>
          </p:cNvCxnSpPr>
          <p:nvPr/>
        </p:nvCxnSpPr>
        <p:spPr>
          <a:xfrm flipV="1">
            <a:off x="9981793" y="5375748"/>
            <a:ext cx="2324911" cy="34045"/>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4" name="Connecteur droit avec flèche 23">
            <a:extLst>
              <a:ext uri="{FF2B5EF4-FFF2-40B4-BE49-F238E27FC236}">
                <a16:creationId xmlns:a16="http://schemas.microsoft.com/office/drawing/2014/main" id="{D105D8E4-0AFD-5D35-BB0F-AA11EB70273D}"/>
              </a:ext>
            </a:extLst>
          </p:cNvPr>
          <p:cNvCxnSpPr>
            <a:cxnSpLocks/>
          </p:cNvCxnSpPr>
          <p:nvPr/>
        </p:nvCxnSpPr>
        <p:spPr>
          <a:xfrm>
            <a:off x="4546463" y="5385473"/>
            <a:ext cx="2847773" cy="14593"/>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pic>
        <p:nvPicPr>
          <p:cNvPr id="25" name="Graphique 24" descr="Routeur sans fil contour">
            <a:extLst>
              <a:ext uri="{FF2B5EF4-FFF2-40B4-BE49-F238E27FC236}">
                <a16:creationId xmlns:a16="http://schemas.microsoft.com/office/drawing/2014/main" id="{DD25CE91-1DDE-08EC-D613-84C0DD6E04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91938" y="4856533"/>
            <a:ext cx="914400" cy="914400"/>
          </a:xfrm>
          <a:prstGeom prst="rect">
            <a:avLst/>
          </a:prstGeom>
        </p:spPr>
      </p:pic>
      <p:cxnSp>
        <p:nvCxnSpPr>
          <p:cNvPr id="26" name="Connecteur droit avec flèche 25">
            <a:extLst>
              <a:ext uri="{FF2B5EF4-FFF2-40B4-BE49-F238E27FC236}">
                <a16:creationId xmlns:a16="http://schemas.microsoft.com/office/drawing/2014/main" id="{35CF9093-E4DA-DFBD-E0FB-9CC342BADA9A}"/>
              </a:ext>
            </a:extLst>
          </p:cNvPr>
          <p:cNvCxnSpPr>
            <a:cxnSpLocks/>
          </p:cNvCxnSpPr>
          <p:nvPr/>
        </p:nvCxnSpPr>
        <p:spPr>
          <a:xfrm>
            <a:off x="2351660" y="5452352"/>
            <a:ext cx="1194071" cy="2434"/>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8" name="ZoneTexte 27">
            <a:extLst>
              <a:ext uri="{FF2B5EF4-FFF2-40B4-BE49-F238E27FC236}">
                <a16:creationId xmlns:a16="http://schemas.microsoft.com/office/drawing/2014/main" id="{986B16BF-E425-A3F3-73DE-34ADEAA7EE05}"/>
              </a:ext>
            </a:extLst>
          </p:cNvPr>
          <p:cNvSpPr txBox="1"/>
          <p:nvPr/>
        </p:nvSpPr>
        <p:spPr>
          <a:xfrm>
            <a:off x="1568585" y="7198466"/>
            <a:ext cx="595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BDD</a:t>
            </a:r>
            <a:endParaRPr lang="fr-FR"/>
          </a:p>
        </p:txBody>
      </p:sp>
      <p:sp>
        <p:nvSpPr>
          <p:cNvPr id="29" name="ZoneTexte 28">
            <a:extLst>
              <a:ext uri="{FF2B5EF4-FFF2-40B4-BE49-F238E27FC236}">
                <a16:creationId xmlns:a16="http://schemas.microsoft.com/office/drawing/2014/main" id="{0B719F29-1EB6-B173-9B36-8D5F3CDD2905}"/>
              </a:ext>
            </a:extLst>
          </p:cNvPr>
          <p:cNvSpPr txBox="1"/>
          <p:nvPr/>
        </p:nvSpPr>
        <p:spPr>
          <a:xfrm>
            <a:off x="3550595" y="5714999"/>
            <a:ext cx="9970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Calibri"/>
              </a:rPr>
              <a:t>Routeur</a:t>
            </a:r>
            <a:endParaRPr lang="fr-FR"/>
          </a:p>
        </p:txBody>
      </p:sp>
      <p:sp>
        <p:nvSpPr>
          <p:cNvPr id="30" name="ZoneTexte 29">
            <a:extLst>
              <a:ext uri="{FF2B5EF4-FFF2-40B4-BE49-F238E27FC236}">
                <a16:creationId xmlns:a16="http://schemas.microsoft.com/office/drawing/2014/main" id="{1D13747F-F80C-3C12-FC99-1E5A73C23643}"/>
              </a:ext>
            </a:extLst>
          </p:cNvPr>
          <p:cNvSpPr txBox="1"/>
          <p:nvPr/>
        </p:nvSpPr>
        <p:spPr>
          <a:xfrm>
            <a:off x="12305489" y="4851669"/>
            <a:ext cx="1106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Calibri"/>
              </a:rPr>
              <a:t>Routeur</a:t>
            </a:r>
            <a:endParaRPr lang="fr-FR"/>
          </a:p>
        </p:txBody>
      </p:sp>
      <p:sp>
        <p:nvSpPr>
          <p:cNvPr id="31" name="ZoneTexte 30">
            <a:extLst>
              <a:ext uri="{FF2B5EF4-FFF2-40B4-BE49-F238E27FC236}">
                <a16:creationId xmlns:a16="http://schemas.microsoft.com/office/drawing/2014/main" id="{F0A9A046-C641-F63C-1544-ACC3059E8C47}"/>
              </a:ext>
            </a:extLst>
          </p:cNvPr>
          <p:cNvSpPr txBox="1"/>
          <p:nvPr/>
        </p:nvSpPr>
        <p:spPr>
          <a:xfrm>
            <a:off x="16147915" y="6055467"/>
            <a:ext cx="12524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Arduino </a:t>
            </a:r>
            <a:r>
              <a:rPr lang="fr-FR" err="1">
                <a:cs typeface="Calibri"/>
              </a:rPr>
              <a:t>IPlant</a:t>
            </a:r>
            <a:endParaRPr lang="fr-FR" err="1"/>
          </a:p>
        </p:txBody>
      </p:sp>
      <p:sp>
        <p:nvSpPr>
          <p:cNvPr id="32" name="ZoneTexte 31">
            <a:extLst>
              <a:ext uri="{FF2B5EF4-FFF2-40B4-BE49-F238E27FC236}">
                <a16:creationId xmlns:a16="http://schemas.microsoft.com/office/drawing/2014/main" id="{4F64A43D-A662-15A9-7CD1-B3AB38D161B1}"/>
              </a:ext>
            </a:extLst>
          </p:cNvPr>
          <p:cNvSpPr txBox="1"/>
          <p:nvPr/>
        </p:nvSpPr>
        <p:spPr>
          <a:xfrm>
            <a:off x="7928043" y="5204296"/>
            <a:ext cx="16415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cs typeface="Calibri"/>
              </a:rPr>
              <a:t>INTERNET</a:t>
            </a:r>
            <a:endParaRPr lang="fr-FR"/>
          </a:p>
        </p:txBody>
      </p:sp>
      <p:cxnSp>
        <p:nvCxnSpPr>
          <p:cNvPr id="33" name="Connecteur droit avec flèche 32">
            <a:extLst>
              <a:ext uri="{FF2B5EF4-FFF2-40B4-BE49-F238E27FC236}">
                <a16:creationId xmlns:a16="http://schemas.microsoft.com/office/drawing/2014/main" id="{C4FDD77E-D3DB-8C90-C570-5315F5EA9743}"/>
              </a:ext>
            </a:extLst>
          </p:cNvPr>
          <p:cNvCxnSpPr>
            <a:cxnSpLocks/>
          </p:cNvCxnSpPr>
          <p:nvPr/>
        </p:nvCxnSpPr>
        <p:spPr>
          <a:xfrm>
            <a:off x="9057666" y="6188006"/>
            <a:ext cx="2701857" cy="1996603"/>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6" name="Image 35" descr="Une image contenant Appareils électroniques, texte, capture d’écran, gadget&#10;&#10;Description générée automatiquement">
            <a:extLst>
              <a:ext uri="{FF2B5EF4-FFF2-40B4-BE49-F238E27FC236}">
                <a16:creationId xmlns:a16="http://schemas.microsoft.com/office/drawing/2014/main" id="{771DF4E8-A90E-E160-E8BF-423EDB637CE7}"/>
              </a:ext>
            </a:extLst>
          </p:cNvPr>
          <p:cNvPicPr>
            <a:picLocks noChangeAspect="1"/>
          </p:cNvPicPr>
          <p:nvPr/>
        </p:nvPicPr>
        <p:blipFill>
          <a:blip r:embed="rId17"/>
          <a:stretch>
            <a:fillRect/>
          </a:stretch>
        </p:blipFill>
        <p:spPr>
          <a:xfrm>
            <a:off x="12113302" y="6648855"/>
            <a:ext cx="1478738" cy="3178513"/>
          </a:xfrm>
          <a:prstGeom prst="rect">
            <a:avLst/>
          </a:prstGeom>
        </p:spPr>
      </p:pic>
      <p:sp>
        <p:nvSpPr>
          <p:cNvPr id="37" name="ZoneTexte 36">
            <a:extLst>
              <a:ext uri="{FF2B5EF4-FFF2-40B4-BE49-F238E27FC236}">
                <a16:creationId xmlns:a16="http://schemas.microsoft.com/office/drawing/2014/main" id="{E6D3A088-433A-7693-AFDA-9F4444F9EB2D}"/>
              </a:ext>
            </a:extLst>
          </p:cNvPr>
          <p:cNvSpPr txBox="1"/>
          <p:nvPr/>
        </p:nvSpPr>
        <p:spPr>
          <a:xfrm>
            <a:off x="10505872" y="8390106"/>
            <a:ext cx="18482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Application Android </a:t>
            </a:r>
            <a:r>
              <a:rPr lang="fr-FR" err="1">
                <a:cs typeface="Calibri"/>
              </a:rPr>
              <a:t>IPlant</a:t>
            </a:r>
            <a:endParaRPr lang="fr-FR" err="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409573" y="1473524"/>
            <a:ext cx="15468932" cy="919867"/>
          </a:xfrm>
          <a:prstGeom prst="rect">
            <a:avLst/>
          </a:prstGeom>
        </p:spPr>
        <p:txBody>
          <a:bodyPr wrap="square" lIns="0" tIns="0" rIns="0" bIns="0" rtlCol="0" anchor="t">
            <a:spAutoFit/>
          </a:bodyPr>
          <a:lstStyle/>
          <a:p>
            <a:pPr>
              <a:lnSpc>
                <a:spcPts val="7289"/>
              </a:lnSpc>
              <a:spcBef>
                <a:spcPct val="0"/>
              </a:spcBef>
            </a:pPr>
            <a:r>
              <a:rPr lang="en-US" sz="6050">
                <a:solidFill>
                  <a:srgbClr val="000000"/>
                </a:solidFill>
                <a:latin typeface="DM Sans Bold"/>
              </a:rPr>
              <a:t>API REST &amp; Base de données</a:t>
            </a:r>
            <a:endParaRPr lang="fr-FR"/>
          </a:p>
        </p:txBody>
      </p:sp>
      <p:sp>
        <p:nvSpPr>
          <p:cNvPr id="4" name="AutoShape 4"/>
          <p:cNvSpPr/>
          <p:nvPr/>
        </p:nvSpPr>
        <p:spPr>
          <a:xfrm>
            <a:off x="1409573" y="2964187"/>
            <a:ext cx="15849727" cy="0"/>
          </a:xfrm>
          <a:prstGeom prst="line">
            <a:avLst/>
          </a:prstGeom>
          <a:ln w="9525" cap="flat">
            <a:solidFill>
              <a:srgbClr val="000000"/>
            </a:solidFill>
            <a:prstDash val="solid"/>
            <a:headEnd type="none" w="sm" len="sm"/>
            <a:tailEnd type="none" w="sm" len="sm"/>
          </a:ln>
        </p:spPr>
        <p:txBody>
          <a:bodyPr/>
          <a:lstStyle/>
          <a:p>
            <a:endParaRPr lang="fr-FR"/>
          </a:p>
        </p:txBody>
      </p:sp>
      <p:sp>
        <p:nvSpPr>
          <p:cNvPr id="5" name="Titre 4">
            <a:extLst>
              <a:ext uri="{FF2B5EF4-FFF2-40B4-BE49-F238E27FC236}">
                <a16:creationId xmlns:a16="http://schemas.microsoft.com/office/drawing/2014/main" id="{CE6C64F8-C9C7-8533-9FF9-F2E856E1A9C3}"/>
              </a:ext>
            </a:extLst>
          </p:cNvPr>
          <p:cNvSpPr>
            <a:spLocks noGrp="1"/>
          </p:cNvSpPr>
          <p:nvPr>
            <p:ph type="ctrTitle"/>
          </p:nvPr>
        </p:nvSpPr>
        <p:spPr>
          <a:xfrm>
            <a:off x="1411941" y="1995954"/>
            <a:ext cx="7772400" cy="1470025"/>
          </a:xfrm>
        </p:spPr>
        <p:txBody>
          <a:bodyPr/>
          <a:lstStyle/>
          <a:p>
            <a:pPr algn="l"/>
            <a:r>
              <a:rPr lang="fr-FR">
                <a:cs typeface="Calibri"/>
              </a:rPr>
              <a:t>Modèle Conceptuel de Données</a:t>
            </a:r>
            <a:endParaRPr lang="fr-FR"/>
          </a:p>
        </p:txBody>
      </p:sp>
      <p:pic>
        <p:nvPicPr>
          <p:cNvPr id="7" name="Image 6" descr="Une image contenant texte, diagramme, Plan, Dessin technique&#10;&#10;Description générée automatiquement">
            <a:extLst>
              <a:ext uri="{FF2B5EF4-FFF2-40B4-BE49-F238E27FC236}">
                <a16:creationId xmlns:a16="http://schemas.microsoft.com/office/drawing/2014/main" id="{FB05C18F-720E-8241-5DB4-F05476C732BD}"/>
              </a:ext>
            </a:extLst>
          </p:cNvPr>
          <p:cNvPicPr>
            <a:picLocks noChangeAspect="1"/>
          </p:cNvPicPr>
          <p:nvPr/>
        </p:nvPicPr>
        <p:blipFill>
          <a:blip r:embed="rId3"/>
          <a:stretch>
            <a:fillRect/>
          </a:stretch>
        </p:blipFill>
        <p:spPr>
          <a:xfrm>
            <a:off x="1734671" y="3037782"/>
            <a:ext cx="13460505" cy="706221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Personnalisé</PresentationFormat>
  <Paragraphs>107</Paragraphs>
  <Slides>21</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21</vt:i4>
      </vt:variant>
    </vt:vector>
  </HeadingPairs>
  <TitlesOfParts>
    <vt:vector size="26" baseType="lpstr">
      <vt:lpstr>Calibri</vt:lpstr>
      <vt:lpstr>DM Sans Bold</vt:lpstr>
      <vt:lpstr>DM Sans</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Modèle Conceptuel de Données</vt:lpstr>
      <vt:lpstr>Modèle Logique de Données</vt:lpstr>
      <vt:lpstr>Code &amp; Tests</vt:lpstr>
      <vt:lpstr>Code &amp; Tests</vt:lpstr>
      <vt:lpstr>Code &amp; Tests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sur l’enseignement Thèse universitaire Professionnelle en Dégradé Beige et Pastels Orange / Violet</dc:title>
  <dc:creator>Sabri</dc:creator>
  <cp:lastModifiedBy>Maël KERVICHE</cp:lastModifiedBy>
  <cp:revision>2</cp:revision>
  <dcterms:created xsi:type="dcterms:W3CDTF">2006-08-16T00:00:00Z</dcterms:created>
  <dcterms:modified xsi:type="dcterms:W3CDTF">2023-09-15T13:48:36Z</dcterms:modified>
  <dc:identifier>DAFugVESqoo</dc:identifier>
</cp:coreProperties>
</file>